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9" r:id="rId3"/>
    <p:sldId id="268" r:id="rId4"/>
    <p:sldId id="263" r:id="rId5"/>
    <p:sldId id="264" r:id="rId6"/>
    <p:sldId id="261" r:id="rId7"/>
    <p:sldId id="265" r:id="rId8"/>
    <p:sldId id="266" r:id="rId9"/>
    <p:sldId id="267" r:id="rId10"/>
    <p:sldId id="262" r:id="rId11"/>
    <p:sldId id="257" r:id="rId12"/>
    <p:sldId id="25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9EB802-8810-433B-9727-506D7FC6BDED}" type="datetimeFigureOut">
              <a:rPr lang="en-US" smtClean="0"/>
              <a:t>5/24/2019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EB47-DBEA-4952-8E79-AD86399B87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737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4EEB47-DBEA-4952-8E79-AD86399B87F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3017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4EEB47-DBEA-4952-8E79-AD86399B87F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7497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4EEB47-DBEA-4952-8E79-AD86399B87F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3017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4EEB47-DBEA-4952-8E79-AD86399B87F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3017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4EEB47-DBEA-4952-8E79-AD86399B87F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3017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4EEB47-DBEA-4952-8E79-AD86399B87F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3017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4EEB47-DBEA-4952-8E79-AD86399B87F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3017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4EEB47-DBEA-4952-8E79-AD86399B87F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301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3DCB4-7D96-4299-A642-E2A1D1153CE7}" type="datetimeFigureOut">
              <a:rPr lang="en-US" smtClean="0"/>
              <a:t>5/24/2019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1EC76-9E9C-4727-A540-77B306450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94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3DCB4-7D96-4299-A642-E2A1D1153CE7}" type="datetimeFigureOut">
              <a:rPr lang="en-US" smtClean="0"/>
              <a:t>5/24/2019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1EC76-9E9C-4727-A540-77B306450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581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3DCB4-7D96-4299-A642-E2A1D1153CE7}" type="datetimeFigureOut">
              <a:rPr lang="en-US" smtClean="0"/>
              <a:t>5/24/2019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1EC76-9E9C-4727-A540-77B306450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460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3DCB4-7D96-4299-A642-E2A1D1153CE7}" type="datetimeFigureOut">
              <a:rPr lang="en-US" smtClean="0"/>
              <a:t>5/24/2019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1EC76-9E9C-4727-A540-77B306450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049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3DCB4-7D96-4299-A642-E2A1D1153CE7}" type="datetimeFigureOut">
              <a:rPr lang="en-US" smtClean="0"/>
              <a:t>5/24/2019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1EC76-9E9C-4727-A540-77B306450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468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3DCB4-7D96-4299-A642-E2A1D1153CE7}" type="datetimeFigureOut">
              <a:rPr lang="en-US" smtClean="0"/>
              <a:t>5/24/2019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1EC76-9E9C-4727-A540-77B306450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431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3DCB4-7D96-4299-A642-E2A1D1153CE7}" type="datetimeFigureOut">
              <a:rPr lang="en-US" smtClean="0"/>
              <a:t>5/24/2019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1EC76-9E9C-4727-A540-77B306450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814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3DCB4-7D96-4299-A642-E2A1D1153CE7}" type="datetimeFigureOut">
              <a:rPr lang="en-US" smtClean="0"/>
              <a:t>5/24/2019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1EC76-9E9C-4727-A540-77B306450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399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3DCB4-7D96-4299-A642-E2A1D1153CE7}" type="datetimeFigureOut">
              <a:rPr lang="en-US" smtClean="0"/>
              <a:t>5/24/2019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1EC76-9E9C-4727-A540-77B306450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749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3DCB4-7D96-4299-A642-E2A1D1153CE7}" type="datetimeFigureOut">
              <a:rPr lang="en-US" smtClean="0"/>
              <a:t>5/24/2019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1EC76-9E9C-4727-A540-77B306450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222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3DCB4-7D96-4299-A642-E2A1D1153CE7}" type="datetimeFigureOut">
              <a:rPr lang="en-US" smtClean="0"/>
              <a:t>5/24/2019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1EC76-9E9C-4727-A540-77B306450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241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73DCB4-7D96-4299-A642-E2A1D1153CE7}" type="datetimeFigureOut">
              <a:rPr lang="en-US" smtClean="0"/>
              <a:t>5/24/2019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B1EC76-9E9C-4727-A540-77B306450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703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mond 3"/>
          <p:cNvSpPr/>
          <p:nvPr/>
        </p:nvSpPr>
        <p:spPr>
          <a:xfrm>
            <a:off x="152400" y="685800"/>
            <a:ext cx="381000" cy="533400"/>
          </a:xfrm>
          <a:prstGeom prst="diamond">
            <a:avLst/>
          </a:prstGeom>
          <a:solidFill>
            <a:srgbClr val="002060"/>
          </a:solidFill>
          <a:ln w="285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tx2">
                    <a:lumMod val="50000"/>
                  </a:schemeClr>
                </a:solidFill>
              </a:ln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" y="7620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Milestone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6200" y="1828800"/>
            <a:ext cx="609600" cy="381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62000" y="1834634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Task Duration Gant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76200" y="2286000"/>
            <a:ext cx="533400" cy="38100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762000" y="2291834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Task % Status Filled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6200" y="3352800"/>
            <a:ext cx="1048436" cy="38100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0" y="2754868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Gant Chart 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896912" y="3110299"/>
            <a:ext cx="83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smtClean="0"/>
              <a:t>-1 yr</a:t>
            </a:r>
            <a:endParaRPr lang="en-US" sz="1200" dirty="0"/>
          </a:p>
        </p:txBody>
      </p:sp>
      <p:sp>
        <p:nvSpPr>
          <p:cNvPr id="23" name="TextBox 22"/>
          <p:cNvSpPr txBox="1"/>
          <p:nvPr/>
        </p:nvSpPr>
        <p:spPr>
          <a:xfrm>
            <a:off x="-86830" y="3124199"/>
            <a:ext cx="11811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smtClean="0"/>
              <a:t>-2 yrs</a:t>
            </a:r>
            <a:endParaRPr lang="en-US" sz="1200" dirty="0"/>
          </a:p>
        </p:txBody>
      </p:sp>
      <p:sp>
        <p:nvSpPr>
          <p:cNvPr id="24" name="TextBox 23"/>
          <p:cNvSpPr txBox="1"/>
          <p:nvPr/>
        </p:nvSpPr>
        <p:spPr>
          <a:xfrm>
            <a:off x="2000176" y="3100001"/>
            <a:ext cx="3305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smtClean="0"/>
              <a:t>FY </a:t>
            </a:r>
            <a:endParaRPr lang="en-US" sz="1200" dirty="0"/>
          </a:p>
        </p:txBody>
      </p:sp>
      <p:cxnSp>
        <p:nvCxnSpPr>
          <p:cNvPr id="26" name="Straight Connector 25"/>
          <p:cNvCxnSpPr/>
          <p:nvPr/>
        </p:nvCxnSpPr>
        <p:spPr>
          <a:xfrm flipV="1">
            <a:off x="609600" y="3343096"/>
            <a:ext cx="0" cy="38100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76200" y="3743348"/>
            <a:ext cx="103940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smtClean="0"/>
              <a:t>Q1     Q2       Q3     Q4</a:t>
            </a:r>
            <a:endParaRPr lang="en-US" sz="800" dirty="0"/>
          </a:p>
        </p:txBody>
      </p:sp>
      <p:sp>
        <p:nvSpPr>
          <p:cNvPr id="31" name="Diamond 30"/>
          <p:cNvSpPr/>
          <p:nvPr/>
        </p:nvSpPr>
        <p:spPr>
          <a:xfrm>
            <a:off x="152400" y="152400"/>
            <a:ext cx="381000" cy="533400"/>
          </a:xfrm>
          <a:prstGeom prst="diamond">
            <a:avLst/>
          </a:prstGeom>
          <a:solidFill>
            <a:srgbClr val="FFFF00"/>
          </a:solidFill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bg1">
                    <a:lumMod val="50000"/>
                  </a:schemeClr>
                </a:solidFill>
              </a:ln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09600" y="2286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Baseline Milestone</a:t>
            </a:r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76200" y="1365766"/>
            <a:ext cx="609600" cy="3810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762000" y="1371600"/>
            <a:ext cx="2753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Baseline  Duration Gant</a:t>
            </a:r>
            <a:endParaRPr lang="en-US" dirty="0"/>
          </a:p>
        </p:txBody>
      </p:sp>
      <p:cxnSp>
        <p:nvCxnSpPr>
          <p:cNvPr id="43" name="Straight Connector 42"/>
          <p:cNvCxnSpPr/>
          <p:nvPr/>
        </p:nvCxnSpPr>
        <p:spPr>
          <a:xfrm flipV="1">
            <a:off x="347472" y="3343096"/>
            <a:ext cx="0" cy="381000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V="1">
            <a:off x="844296" y="3362348"/>
            <a:ext cx="0" cy="381000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1124636" y="3352800"/>
            <a:ext cx="1048436" cy="38100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6" name="Straight Connector 45"/>
          <p:cNvCxnSpPr/>
          <p:nvPr/>
        </p:nvCxnSpPr>
        <p:spPr>
          <a:xfrm flipV="1">
            <a:off x="1658036" y="3343096"/>
            <a:ext cx="0" cy="38100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1124636" y="3743348"/>
            <a:ext cx="103940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smtClean="0"/>
              <a:t>Q1     Q2       Q3     Q4</a:t>
            </a:r>
            <a:endParaRPr lang="en-US" sz="800" dirty="0"/>
          </a:p>
        </p:txBody>
      </p:sp>
      <p:cxnSp>
        <p:nvCxnSpPr>
          <p:cNvPr id="48" name="Straight Connector 47"/>
          <p:cNvCxnSpPr/>
          <p:nvPr/>
        </p:nvCxnSpPr>
        <p:spPr>
          <a:xfrm flipV="1">
            <a:off x="1395908" y="3343096"/>
            <a:ext cx="0" cy="381000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V="1">
            <a:off x="1892732" y="3362348"/>
            <a:ext cx="0" cy="381000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49"/>
          <p:cNvSpPr/>
          <p:nvPr/>
        </p:nvSpPr>
        <p:spPr>
          <a:xfrm>
            <a:off x="2173530" y="3352800"/>
            <a:ext cx="1048436" cy="38100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1" name="Straight Connector 50"/>
          <p:cNvCxnSpPr/>
          <p:nvPr/>
        </p:nvCxnSpPr>
        <p:spPr>
          <a:xfrm flipV="1">
            <a:off x="2706930" y="3343096"/>
            <a:ext cx="0" cy="38100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2173530" y="3743348"/>
            <a:ext cx="103940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smtClean="0"/>
              <a:t>Q1     Q2       Q3     Q4</a:t>
            </a:r>
            <a:endParaRPr lang="en-US" sz="800" dirty="0"/>
          </a:p>
        </p:txBody>
      </p:sp>
      <p:cxnSp>
        <p:nvCxnSpPr>
          <p:cNvPr id="53" name="Straight Connector 52"/>
          <p:cNvCxnSpPr/>
          <p:nvPr/>
        </p:nvCxnSpPr>
        <p:spPr>
          <a:xfrm flipV="1">
            <a:off x="2444802" y="3343096"/>
            <a:ext cx="0" cy="381000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V="1">
            <a:off x="2941626" y="3362348"/>
            <a:ext cx="0" cy="381000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tangle 54"/>
          <p:cNvSpPr/>
          <p:nvPr/>
        </p:nvSpPr>
        <p:spPr>
          <a:xfrm>
            <a:off x="3222423" y="3352800"/>
            <a:ext cx="1048436" cy="38100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6" name="Straight Connector 55"/>
          <p:cNvCxnSpPr/>
          <p:nvPr/>
        </p:nvCxnSpPr>
        <p:spPr>
          <a:xfrm flipV="1">
            <a:off x="3755823" y="3343096"/>
            <a:ext cx="0" cy="38100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3222423" y="3743348"/>
            <a:ext cx="103940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smtClean="0"/>
              <a:t>Q1     Q2       Q3     Q4</a:t>
            </a:r>
            <a:endParaRPr lang="en-US" sz="800" dirty="0"/>
          </a:p>
        </p:txBody>
      </p:sp>
      <p:cxnSp>
        <p:nvCxnSpPr>
          <p:cNvPr id="58" name="Straight Connector 57"/>
          <p:cNvCxnSpPr/>
          <p:nvPr/>
        </p:nvCxnSpPr>
        <p:spPr>
          <a:xfrm flipV="1">
            <a:off x="3493695" y="3343096"/>
            <a:ext cx="0" cy="381000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V="1">
            <a:off x="3990519" y="3362348"/>
            <a:ext cx="0" cy="381000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ectangle 59"/>
          <p:cNvSpPr/>
          <p:nvPr/>
        </p:nvSpPr>
        <p:spPr>
          <a:xfrm>
            <a:off x="4270859" y="3352800"/>
            <a:ext cx="1048436" cy="38100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1" name="Straight Connector 60"/>
          <p:cNvCxnSpPr/>
          <p:nvPr/>
        </p:nvCxnSpPr>
        <p:spPr>
          <a:xfrm flipV="1">
            <a:off x="4804259" y="3343096"/>
            <a:ext cx="0" cy="38100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4270859" y="3743348"/>
            <a:ext cx="103940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smtClean="0"/>
              <a:t>Q1     Q2       Q3     Q4</a:t>
            </a:r>
            <a:endParaRPr lang="en-US" sz="800" dirty="0"/>
          </a:p>
        </p:txBody>
      </p:sp>
      <p:cxnSp>
        <p:nvCxnSpPr>
          <p:cNvPr id="63" name="Straight Connector 62"/>
          <p:cNvCxnSpPr/>
          <p:nvPr/>
        </p:nvCxnSpPr>
        <p:spPr>
          <a:xfrm flipV="1">
            <a:off x="4542131" y="3343096"/>
            <a:ext cx="0" cy="381000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V="1">
            <a:off x="5038955" y="3362348"/>
            <a:ext cx="0" cy="381000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3966972" y="3115836"/>
            <a:ext cx="83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smtClean="0"/>
              <a:t>+2</a:t>
            </a:r>
            <a:r>
              <a:rPr lang="en-US" sz="1200" smtClean="0"/>
              <a:t> yrs</a:t>
            </a:r>
            <a:endParaRPr lang="en-US" sz="1200" dirty="0"/>
          </a:p>
        </p:txBody>
      </p:sp>
      <p:sp>
        <p:nvSpPr>
          <p:cNvPr id="66" name="TextBox 65"/>
          <p:cNvSpPr txBox="1"/>
          <p:nvPr/>
        </p:nvSpPr>
        <p:spPr>
          <a:xfrm>
            <a:off x="3069148" y="3115836"/>
            <a:ext cx="11811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smtClean="0"/>
              <a:t>+1</a:t>
            </a:r>
            <a:r>
              <a:rPr lang="en-US" sz="1200" smtClean="0"/>
              <a:t> yr</a:t>
            </a:r>
            <a:endParaRPr lang="en-US" sz="1200" dirty="0"/>
          </a:p>
        </p:txBody>
      </p:sp>
      <p:sp>
        <p:nvSpPr>
          <p:cNvPr id="67" name="TextBox 66"/>
          <p:cNvSpPr txBox="1"/>
          <p:nvPr/>
        </p:nvSpPr>
        <p:spPr>
          <a:xfrm>
            <a:off x="4974148" y="3124198"/>
            <a:ext cx="83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smtClean="0"/>
              <a:t>+3</a:t>
            </a:r>
            <a:r>
              <a:rPr lang="en-US" sz="1200" smtClean="0"/>
              <a:t> yrs</a:t>
            </a:r>
            <a:endParaRPr lang="en-US" sz="1200" dirty="0"/>
          </a:p>
        </p:txBody>
      </p:sp>
      <p:cxnSp>
        <p:nvCxnSpPr>
          <p:cNvPr id="68" name="Straight Connector 67"/>
          <p:cNvCxnSpPr/>
          <p:nvPr/>
        </p:nvCxnSpPr>
        <p:spPr>
          <a:xfrm flipV="1">
            <a:off x="2811780" y="3352800"/>
            <a:ext cx="0" cy="381000"/>
          </a:xfrm>
          <a:prstGeom prst="line">
            <a:avLst/>
          </a:prstGeom>
          <a:ln w="1270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2450787" y="2916071"/>
            <a:ext cx="7178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smtClean="0"/>
              <a:t>Current Date 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8970399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905000" cy="457200"/>
          </a:xfrm>
        </p:spPr>
        <p:txBody>
          <a:bodyPr>
            <a:normAutofit/>
          </a:bodyPr>
          <a:lstStyle/>
          <a:p>
            <a:r>
              <a:rPr lang="en-US" sz="2000" dirty="0" err="1" smtClean="0"/>
              <a:t>GantGraphic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57200"/>
            <a:ext cx="9144000" cy="6400800"/>
          </a:xfrm>
        </p:spPr>
        <p:txBody>
          <a:bodyPr numCol="2">
            <a:normAutofit fontScale="25000" lnSpcReduction="20000"/>
          </a:bodyPr>
          <a:lstStyle/>
          <a:p>
            <a:pPr marL="171450" indent="-171450">
              <a:buFont typeface="+mj-lt"/>
              <a:buAutoNum type="arabicPeriod"/>
            </a:pPr>
            <a:r>
              <a:rPr lang="en-US" dirty="0"/>
              <a:t>Option Compare Database</a:t>
            </a:r>
          </a:p>
          <a:p>
            <a:pPr marL="171450" indent="-171450">
              <a:buFont typeface="+mj-lt"/>
              <a:buAutoNum type="arabicPeriod"/>
            </a:pPr>
            <a:r>
              <a:rPr lang="en-US" dirty="0"/>
              <a:t>Option Explicit</a:t>
            </a:r>
          </a:p>
          <a:p>
            <a:pPr marL="171450" indent="-171450">
              <a:buFont typeface="+mj-lt"/>
              <a:buAutoNum type="arabicPeriod"/>
            </a:pPr>
            <a:endParaRPr lang="en-US" dirty="0"/>
          </a:p>
          <a:p>
            <a:pPr marL="171450" indent="-171450">
              <a:buFont typeface="+mj-lt"/>
              <a:buAutoNum type="arabicPeriod"/>
            </a:pPr>
            <a:r>
              <a:rPr lang="en-US" dirty="0"/>
              <a:t>Public Sub </a:t>
            </a:r>
            <a:r>
              <a:rPr lang="en-US" dirty="0" err="1"/>
              <a:t>MoveDurationBox</a:t>
            </a:r>
            <a:r>
              <a:rPr lang="en-US" dirty="0"/>
              <a:t>(</a:t>
            </a:r>
            <a:r>
              <a:rPr lang="en-US" dirty="0" err="1"/>
              <a:t>ReportName</a:t>
            </a:r>
            <a:r>
              <a:rPr lang="en-US" dirty="0"/>
              <a:t> As Report, </a:t>
            </a:r>
            <a:r>
              <a:rPr lang="en-US" dirty="0" err="1"/>
              <a:t>TimePeriod</a:t>
            </a:r>
            <a:r>
              <a:rPr lang="en-US" dirty="0"/>
              <a:t> As Integer)</a:t>
            </a:r>
          </a:p>
          <a:p>
            <a:pPr marL="171450" indent="-171450">
              <a:buFont typeface="+mj-lt"/>
              <a:buAutoNum type="arabicPeriod"/>
            </a:pPr>
            <a:r>
              <a:rPr lang="en-US" dirty="0"/>
              <a:t>Dim </a:t>
            </a:r>
            <a:r>
              <a:rPr lang="en-US" dirty="0" err="1"/>
              <a:t>ReportObj</a:t>
            </a:r>
            <a:r>
              <a:rPr lang="en-US" dirty="0"/>
              <a:t> As Report</a:t>
            </a:r>
          </a:p>
          <a:p>
            <a:pPr marL="171450" indent="-171450">
              <a:buFont typeface="+mj-lt"/>
              <a:buAutoNum type="arabicPeriod"/>
            </a:pPr>
            <a:r>
              <a:rPr lang="en-US" dirty="0"/>
              <a:t>Set </a:t>
            </a:r>
            <a:r>
              <a:rPr lang="en-US" dirty="0" err="1"/>
              <a:t>ReportObj</a:t>
            </a:r>
            <a:r>
              <a:rPr lang="en-US" dirty="0"/>
              <a:t> = </a:t>
            </a:r>
            <a:r>
              <a:rPr lang="en-US" dirty="0" err="1"/>
              <a:t>ReportName</a:t>
            </a:r>
            <a:endParaRPr lang="en-US" dirty="0"/>
          </a:p>
          <a:p>
            <a:pPr marL="171450" indent="-171450">
              <a:buFont typeface="+mj-lt"/>
              <a:buAutoNum type="arabicPeriod"/>
            </a:pPr>
            <a:r>
              <a:rPr lang="en-US" dirty="0"/>
              <a:t>'Variables Used to Move Left</a:t>
            </a:r>
          </a:p>
          <a:p>
            <a:pPr marL="171450" indent="-171450">
              <a:buFont typeface="+mj-lt"/>
              <a:buAutoNum type="arabicPeriod"/>
            </a:pPr>
            <a:r>
              <a:rPr lang="en-US" dirty="0"/>
              <a:t>Dim </a:t>
            </a:r>
            <a:r>
              <a:rPr lang="en-US" dirty="0" err="1"/>
              <a:t>MoveLeft</a:t>
            </a:r>
            <a:r>
              <a:rPr lang="en-US" dirty="0"/>
              <a:t> As Double</a:t>
            </a:r>
          </a:p>
          <a:p>
            <a:pPr marL="171450" indent="-171450">
              <a:buFont typeface="+mj-lt"/>
              <a:buAutoNum type="arabicPeriod"/>
            </a:pPr>
            <a:r>
              <a:rPr lang="en-US" dirty="0"/>
              <a:t>Dim </a:t>
            </a:r>
            <a:r>
              <a:rPr lang="en-US" dirty="0" err="1"/>
              <a:t>ChangeWidth</a:t>
            </a:r>
            <a:r>
              <a:rPr lang="en-US" dirty="0"/>
              <a:t> As Double</a:t>
            </a:r>
          </a:p>
          <a:p>
            <a:pPr marL="171450" indent="-171450">
              <a:buFont typeface="+mj-lt"/>
              <a:buAutoNum type="arabicPeriod"/>
            </a:pPr>
            <a:r>
              <a:rPr lang="en-US" dirty="0"/>
              <a:t>Dim </a:t>
            </a:r>
            <a:r>
              <a:rPr lang="en-US" dirty="0" err="1"/>
              <a:t>ChangeHeight</a:t>
            </a:r>
            <a:r>
              <a:rPr lang="en-US" dirty="0"/>
              <a:t> As Integer</a:t>
            </a:r>
          </a:p>
          <a:p>
            <a:pPr marL="171450" indent="-171450">
              <a:buFont typeface="+mj-lt"/>
              <a:buAutoNum type="arabicPeriod"/>
            </a:pPr>
            <a:r>
              <a:rPr lang="en-US" dirty="0"/>
              <a:t>Dim </a:t>
            </a:r>
            <a:r>
              <a:rPr lang="en-US" dirty="0" err="1"/>
              <a:t>ChangeTop</a:t>
            </a:r>
            <a:r>
              <a:rPr lang="en-US" dirty="0"/>
              <a:t> As Integer</a:t>
            </a:r>
          </a:p>
          <a:p>
            <a:pPr marL="171450" indent="-171450">
              <a:buFont typeface="+mj-lt"/>
              <a:buAutoNum type="arabicPeriod"/>
            </a:pPr>
            <a:r>
              <a:rPr lang="en-US" dirty="0"/>
              <a:t>Dim </a:t>
            </a:r>
            <a:r>
              <a:rPr lang="en-US" dirty="0" err="1"/>
              <a:t>SizeofDays</a:t>
            </a:r>
            <a:r>
              <a:rPr lang="en-US" dirty="0"/>
              <a:t> As Double</a:t>
            </a:r>
          </a:p>
          <a:p>
            <a:pPr marL="171450" indent="-171450">
              <a:buFont typeface="+mj-lt"/>
              <a:buAutoNum type="arabicPeriod"/>
            </a:pPr>
            <a:r>
              <a:rPr lang="en-US" dirty="0"/>
              <a:t>Dim </a:t>
            </a:r>
            <a:r>
              <a:rPr lang="en-US" dirty="0" err="1"/>
              <a:t>ChartMin</a:t>
            </a:r>
            <a:r>
              <a:rPr lang="en-US" dirty="0"/>
              <a:t> As Integer</a:t>
            </a:r>
          </a:p>
          <a:p>
            <a:pPr marL="171450" indent="-171450">
              <a:buFont typeface="+mj-lt"/>
              <a:buAutoNum type="arabicPeriod"/>
            </a:pPr>
            <a:r>
              <a:rPr lang="en-US" dirty="0"/>
              <a:t>Dim </a:t>
            </a:r>
            <a:r>
              <a:rPr lang="en-US" dirty="0" err="1"/>
              <a:t>ChartMax</a:t>
            </a:r>
            <a:r>
              <a:rPr lang="en-US" dirty="0"/>
              <a:t> As Integer</a:t>
            </a:r>
          </a:p>
          <a:p>
            <a:pPr marL="171450" indent="-171450">
              <a:buFont typeface="+mj-lt"/>
              <a:buAutoNum type="arabicPeriod"/>
            </a:pPr>
            <a:r>
              <a:rPr lang="en-US" dirty="0"/>
              <a:t>Dim </a:t>
            </a:r>
            <a:r>
              <a:rPr lang="en-US" dirty="0" err="1"/>
              <a:t>DurationMax</a:t>
            </a:r>
            <a:r>
              <a:rPr lang="en-US" dirty="0"/>
              <a:t> As Integer</a:t>
            </a:r>
          </a:p>
          <a:p>
            <a:pPr marL="171450" indent="-171450">
              <a:buFont typeface="+mj-lt"/>
              <a:buAutoNum type="arabicPeriod"/>
            </a:pPr>
            <a:r>
              <a:rPr lang="en-US" dirty="0"/>
              <a:t>Dim </a:t>
            </a:r>
            <a:r>
              <a:rPr lang="en-US" dirty="0" err="1"/>
              <a:t>ChangeWidthPercent</a:t>
            </a:r>
            <a:r>
              <a:rPr lang="en-US" dirty="0"/>
              <a:t> As Integer</a:t>
            </a:r>
          </a:p>
          <a:p>
            <a:pPr marL="171450" indent="-171450">
              <a:buFont typeface="+mj-lt"/>
              <a:buAutoNum type="arabicPeriod"/>
            </a:pPr>
            <a:r>
              <a:rPr lang="en-US" dirty="0"/>
              <a:t>Dim </a:t>
            </a:r>
            <a:r>
              <a:rPr lang="en-US" dirty="0" err="1"/>
              <a:t>TempNumber</a:t>
            </a:r>
            <a:r>
              <a:rPr lang="en-US" dirty="0"/>
              <a:t> As Double</a:t>
            </a:r>
          </a:p>
          <a:p>
            <a:pPr marL="171450" indent="-171450">
              <a:buFont typeface="+mj-lt"/>
              <a:buAutoNum type="arabicPeriod"/>
            </a:pPr>
            <a:r>
              <a:rPr lang="en-US" dirty="0"/>
              <a:t>Dim Offset As Integer</a:t>
            </a:r>
          </a:p>
          <a:p>
            <a:pPr marL="171450" indent="-171450">
              <a:buFont typeface="+mj-lt"/>
              <a:buAutoNum type="arabicPeriod"/>
            </a:pPr>
            <a:endParaRPr lang="en-US" dirty="0"/>
          </a:p>
          <a:p>
            <a:pPr marL="171450" indent="-171450">
              <a:buFont typeface="+mj-lt"/>
              <a:buAutoNum type="arabicPeriod"/>
            </a:pPr>
            <a:r>
              <a:rPr lang="en-US" dirty="0"/>
              <a:t>On Error </a:t>
            </a:r>
            <a:r>
              <a:rPr lang="en-US" dirty="0" smtClean="0"/>
              <a:t>Go To </a:t>
            </a:r>
            <a:r>
              <a:rPr lang="en-US" dirty="0" err="1" smtClean="0"/>
              <a:t>GantError</a:t>
            </a:r>
            <a:r>
              <a:rPr lang="en-US" dirty="0" smtClean="0"/>
              <a:t>:</a:t>
            </a:r>
            <a:endParaRPr lang="en-US" dirty="0"/>
          </a:p>
          <a:p>
            <a:pPr marL="171450" indent="-171450">
              <a:buFont typeface="+mj-lt"/>
              <a:buAutoNum type="arabicPeriod"/>
            </a:pPr>
            <a:r>
              <a:rPr lang="en-US" dirty="0" err="1"/>
              <a:t>ReportObj.Box_Duration.Move</a:t>
            </a:r>
            <a:r>
              <a:rPr lang="en-US" dirty="0"/>
              <a:t> 0, 0, 0, 0</a:t>
            </a:r>
          </a:p>
          <a:p>
            <a:pPr marL="171450" indent="-171450">
              <a:buFont typeface="+mj-lt"/>
              <a:buAutoNum type="arabicPeriod"/>
            </a:pPr>
            <a:r>
              <a:rPr lang="en-US" dirty="0" err="1"/>
              <a:t>ReportObj.Box_Completed.Move</a:t>
            </a:r>
            <a:r>
              <a:rPr lang="en-US" dirty="0"/>
              <a:t> 0, 0, 0, 0</a:t>
            </a:r>
          </a:p>
          <a:p>
            <a:pPr marL="171450" indent="-171450">
              <a:buFont typeface="+mj-lt"/>
              <a:buAutoNum type="arabicPeriod"/>
            </a:pPr>
            <a:r>
              <a:rPr lang="en-US" dirty="0"/>
              <a:t>'Determine the Size a day will be represented as</a:t>
            </a:r>
          </a:p>
          <a:p>
            <a:pPr marL="171450" indent="-171450">
              <a:buFont typeface="+mj-lt"/>
              <a:buAutoNum type="arabicPeriod"/>
            </a:pPr>
            <a:r>
              <a:rPr lang="en-US" dirty="0" err="1"/>
              <a:t>SizeofDays</a:t>
            </a:r>
            <a:r>
              <a:rPr lang="en-US" dirty="0"/>
              <a:t> = (2.25 / (</a:t>
            </a:r>
            <a:r>
              <a:rPr lang="en-US" dirty="0" err="1"/>
              <a:t>TimePeriod</a:t>
            </a:r>
            <a:r>
              <a:rPr lang="en-US" dirty="0"/>
              <a:t>))</a:t>
            </a:r>
          </a:p>
          <a:p>
            <a:pPr marL="171450" indent="-171450">
              <a:buFont typeface="+mj-lt"/>
              <a:buAutoNum type="arabicPeriod"/>
            </a:pPr>
            <a:endParaRPr lang="en-US" dirty="0"/>
          </a:p>
          <a:p>
            <a:pPr marL="171450" indent="-171450">
              <a:buFont typeface="+mj-lt"/>
              <a:buAutoNum type="arabicPeriod"/>
            </a:pPr>
            <a:r>
              <a:rPr lang="en-US" dirty="0"/>
              <a:t>'Determine Min And Max </a:t>
            </a:r>
            <a:r>
              <a:rPr lang="en-US" dirty="0" err="1"/>
              <a:t>TWIP</a:t>
            </a:r>
            <a:r>
              <a:rPr lang="en-US" dirty="0"/>
              <a:t> Values for Chart</a:t>
            </a:r>
          </a:p>
          <a:p>
            <a:pPr marL="171450" indent="-171450">
              <a:buFont typeface="+mj-lt"/>
              <a:buAutoNum type="arabicPeriod"/>
            </a:pPr>
            <a:r>
              <a:rPr lang="en-US" dirty="0"/>
              <a:t>'</a:t>
            </a:r>
            <a:r>
              <a:rPr lang="en-US" dirty="0" err="1"/>
              <a:t>Wil</a:t>
            </a:r>
            <a:r>
              <a:rPr lang="en-US" dirty="0"/>
              <a:t> Use Values if Duration is Off the Chart</a:t>
            </a:r>
          </a:p>
          <a:p>
            <a:pPr marL="171450" indent="-171450">
              <a:buFont typeface="+mj-lt"/>
              <a:buAutoNum type="arabicPeriod"/>
            </a:pPr>
            <a:r>
              <a:rPr lang="en-US" dirty="0" err="1"/>
              <a:t>ChartMin</a:t>
            </a:r>
            <a:r>
              <a:rPr lang="en-US" dirty="0"/>
              <a:t> = </a:t>
            </a:r>
            <a:r>
              <a:rPr lang="en-US" dirty="0" err="1"/>
              <a:t>DefaultTWIP</a:t>
            </a:r>
            <a:r>
              <a:rPr lang="en-US" dirty="0"/>
              <a:t> * 7</a:t>
            </a:r>
          </a:p>
          <a:p>
            <a:pPr marL="171450" indent="-171450">
              <a:buFont typeface="+mj-lt"/>
              <a:buAutoNum type="arabicPeriod"/>
            </a:pPr>
            <a:r>
              <a:rPr lang="en-US" dirty="0" err="1"/>
              <a:t>ChartMax</a:t>
            </a:r>
            <a:r>
              <a:rPr lang="en-US" dirty="0"/>
              <a:t> = </a:t>
            </a:r>
            <a:r>
              <a:rPr lang="en-US" dirty="0" err="1"/>
              <a:t>DefaultTWIP</a:t>
            </a:r>
            <a:r>
              <a:rPr lang="en-US" dirty="0"/>
              <a:t> * 10</a:t>
            </a:r>
          </a:p>
          <a:p>
            <a:pPr marL="171450" indent="-171450">
              <a:buFont typeface="+mj-lt"/>
              <a:buAutoNum type="arabicPeriod"/>
            </a:pPr>
            <a:r>
              <a:rPr lang="en-US" dirty="0"/>
              <a:t>'Calculates Size of Bar</a:t>
            </a:r>
          </a:p>
          <a:p>
            <a:pPr marL="171450" indent="-171450">
              <a:buFont typeface="+mj-lt"/>
              <a:buAutoNum type="arabicPeriod"/>
            </a:pPr>
            <a:r>
              <a:rPr lang="en-US" dirty="0" err="1"/>
              <a:t>TempNumber</a:t>
            </a:r>
            <a:r>
              <a:rPr lang="en-US" dirty="0"/>
              <a:t> = (</a:t>
            </a:r>
            <a:r>
              <a:rPr lang="en-US" dirty="0" err="1"/>
              <a:t>ReportObj.Txt_Duration</a:t>
            </a:r>
            <a:r>
              <a:rPr lang="en-US" dirty="0"/>
              <a:t> * </a:t>
            </a:r>
            <a:r>
              <a:rPr lang="en-US" dirty="0" err="1"/>
              <a:t>DefaultTWIP</a:t>
            </a:r>
            <a:r>
              <a:rPr lang="en-US" dirty="0"/>
              <a:t> * </a:t>
            </a:r>
            <a:r>
              <a:rPr lang="en-US" dirty="0" err="1"/>
              <a:t>SizeofDays</a:t>
            </a:r>
            <a:r>
              <a:rPr lang="en-US" dirty="0"/>
              <a:t>)</a:t>
            </a:r>
          </a:p>
          <a:p>
            <a:pPr marL="171450" indent="-171450">
              <a:buFont typeface="+mj-lt"/>
              <a:buAutoNum type="arabicPeriod"/>
            </a:pPr>
            <a:r>
              <a:rPr lang="en-US" dirty="0"/>
              <a:t>'Check the value of </a:t>
            </a:r>
            <a:r>
              <a:rPr lang="en-US" dirty="0" err="1"/>
              <a:t>TempNumber</a:t>
            </a:r>
            <a:r>
              <a:rPr lang="en-US" dirty="0"/>
              <a:t> to make sure it is less than max integer value 32,767</a:t>
            </a:r>
          </a:p>
          <a:p>
            <a:pPr marL="171450" indent="-171450">
              <a:buFont typeface="+mj-lt"/>
              <a:buAutoNum type="arabicPeriod"/>
            </a:pPr>
            <a:r>
              <a:rPr lang="en-US" dirty="0"/>
              <a:t>If Abs(</a:t>
            </a:r>
            <a:r>
              <a:rPr lang="en-US" dirty="0" err="1"/>
              <a:t>TempNumber</a:t>
            </a:r>
            <a:r>
              <a:rPr lang="en-US" dirty="0"/>
              <a:t>) &gt; 32767 Then</a:t>
            </a:r>
          </a:p>
          <a:p>
            <a:pPr marL="171450" indent="-171450">
              <a:buFont typeface="+mj-lt"/>
              <a:buAutoNum type="arabicPeriod"/>
            </a:pPr>
            <a:r>
              <a:rPr lang="en-US" dirty="0"/>
              <a:t>    '</a:t>
            </a:r>
            <a:r>
              <a:rPr lang="en-US" dirty="0" err="1"/>
              <a:t>MsgBox</a:t>
            </a:r>
            <a:r>
              <a:rPr lang="en-US" dirty="0"/>
              <a:t> "Size of Gant Error"</a:t>
            </a:r>
          </a:p>
          <a:p>
            <a:pPr marL="171450" indent="-171450">
              <a:buFont typeface="+mj-lt"/>
              <a:buAutoNum type="arabicPeriod"/>
            </a:pPr>
            <a:r>
              <a:rPr lang="en-US" dirty="0"/>
              <a:t>    </a:t>
            </a:r>
            <a:r>
              <a:rPr lang="en-US" dirty="0" err="1"/>
              <a:t>ChangeWidth</a:t>
            </a:r>
            <a:r>
              <a:rPr lang="en-US" dirty="0"/>
              <a:t> = 32766</a:t>
            </a:r>
          </a:p>
          <a:p>
            <a:pPr marL="171450" indent="-171450">
              <a:buFont typeface="+mj-lt"/>
              <a:buAutoNum type="arabicPeriod"/>
            </a:pPr>
            <a:r>
              <a:rPr lang="en-US" dirty="0"/>
              <a:t>    Exit Sub</a:t>
            </a:r>
          </a:p>
          <a:p>
            <a:pPr marL="171450" indent="-171450">
              <a:buFont typeface="+mj-lt"/>
              <a:buAutoNum type="arabicPeriod"/>
            </a:pPr>
            <a:r>
              <a:rPr lang="en-US" dirty="0"/>
              <a:t>Else</a:t>
            </a:r>
          </a:p>
          <a:p>
            <a:pPr marL="171450" indent="-171450">
              <a:buFont typeface="+mj-lt"/>
              <a:buAutoNum type="arabicPeriod"/>
            </a:pPr>
            <a:r>
              <a:rPr lang="en-US" dirty="0"/>
              <a:t>    </a:t>
            </a:r>
            <a:r>
              <a:rPr lang="en-US" dirty="0" err="1"/>
              <a:t>ChangeWidth</a:t>
            </a:r>
            <a:r>
              <a:rPr lang="en-US" dirty="0"/>
              <a:t> = </a:t>
            </a:r>
            <a:r>
              <a:rPr lang="en-US" dirty="0" err="1"/>
              <a:t>CInt</a:t>
            </a:r>
            <a:r>
              <a:rPr lang="en-US" dirty="0"/>
              <a:t>(</a:t>
            </a:r>
            <a:r>
              <a:rPr lang="en-US" dirty="0" err="1"/>
              <a:t>TempNumber</a:t>
            </a:r>
            <a:r>
              <a:rPr lang="en-US" dirty="0"/>
              <a:t>)</a:t>
            </a:r>
          </a:p>
          <a:p>
            <a:pPr marL="171450" indent="-171450">
              <a:buFont typeface="+mj-lt"/>
              <a:buAutoNum type="arabicPeriod"/>
            </a:pPr>
            <a:r>
              <a:rPr lang="en-US" dirty="0"/>
              <a:t>End If</a:t>
            </a:r>
          </a:p>
          <a:p>
            <a:pPr marL="171450" indent="-171450">
              <a:buFont typeface="+mj-lt"/>
              <a:buAutoNum type="arabicPeriod"/>
            </a:pPr>
            <a:endParaRPr lang="en-US" dirty="0"/>
          </a:p>
          <a:p>
            <a:pPr marL="171450" indent="-171450">
              <a:buFont typeface="+mj-lt"/>
              <a:buAutoNum type="arabicPeriod"/>
            </a:pPr>
            <a:r>
              <a:rPr lang="en-US" dirty="0"/>
              <a:t>'Calculate Offset if Current date is not Actual Current Date</a:t>
            </a:r>
          </a:p>
          <a:p>
            <a:pPr marL="171450" indent="-171450">
              <a:buFont typeface="+mj-lt"/>
              <a:buAutoNum type="arabicPeriod"/>
            </a:pPr>
            <a:r>
              <a:rPr lang="en-US" dirty="0"/>
              <a:t>Offset = </a:t>
            </a:r>
            <a:r>
              <a:rPr lang="en-US" dirty="0" err="1"/>
              <a:t>DateDiff</a:t>
            </a:r>
            <a:r>
              <a:rPr lang="en-US" dirty="0"/>
              <a:t>("d", Date, </a:t>
            </a:r>
            <a:r>
              <a:rPr lang="en-US" dirty="0" err="1"/>
              <a:t>Form_IMS_HomeScreen.Txt_CurrentDate</a:t>
            </a:r>
            <a:r>
              <a:rPr lang="en-US" dirty="0"/>
              <a:t>)</a:t>
            </a:r>
          </a:p>
          <a:p>
            <a:pPr marL="171450" indent="-171450">
              <a:buFont typeface="+mj-lt"/>
              <a:buAutoNum type="arabicPeriod"/>
            </a:pPr>
            <a:endParaRPr lang="en-US" dirty="0"/>
          </a:p>
          <a:p>
            <a:pPr marL="171450" indent="-171450">
              <a:buFont typeface="+mj-lt"/>
              <a:buAutoNum type="arabicPeriod"/>
            </a:pPr>
            <a:r>
              <a:rPr lang="en-US" dirty="0"/>
              <a:t>'Calculate </a:t>
            </a:r>
            <a:r>
              <a:rPr lang="en-US" dirty="0" err="1"/>
              <a:t>TWIPS</a:t>
            </a:r>
            <a:r>
              <a:rPr lang="en-US" dirty="0"/>
              <a:t> values to modify Position on Chart</a:t>
            </a:r>
          </a:p>
          <a:p>
            <a:pPr marL="171450" indent="-171450">
              <a:buFont typeface="+mj-lt"/>
              <a:buAutoNum type="arabicPeriod"/>
            </a:pPr>
            <a:r>
              <a:rPr lang="en-US" dirty="0"/>
              <a:t>'Calculate Left Value to shift </a:t>
            </a:r>
            <a:r>
              <a:rPr lang="en-US" dirty="0" err="1"/>
              <a:t>Box_Duration</a:t>
            </a:r>
            <a:r>
              <a:rPr lang="en-US" dirty="0"/>
              <a:t> and </a:t>
            </a:r>
            <a:r>
              <a:rPr lang="en-US" dirty="0" err="1"/>
              <a:t>Box_Complete</a:t>
            </a:r>
            <a:endParaRPr lang="en-US" dirty="0"/>
          </a:p>
          <a:p>
            <a:pPr marL="171450" indent="-171450">
              <a:buFont typeface="+mj-lt"/>
              <a:buAutoNum type="arabicPeriod"/>
            </a:pPr>
            <a:r>
              <a:rPr lang="en-US" dirty="0"/>
              <a:t>'Then Check if off the Chart 11160,</a:t>
            </a:r>
          </a:p>
          <a:p>
            <a:pPr marL="171450" indent="-171450">
              <a:buFont typeface="+mj-lt"/>
              <a:buAutoNum type="arabicPeriod"/>
            </a:pPr>
            <a:r>
              <a:rPr lang="en-US" dirty="0" err="1"/>
              <a:t>MoveLeft</a:t>
            </a:r>
            <a:r>
              <a:rPr lang="en-US" dirty="0"/>
              <a:t> = (7.75 * </a:t>
            </a:r>
            <a:r>
              <a:rPr lang="en-US" dirty="0" err="1"/>
              <a:t>DefaultTWIP</a:t>
            </a:r>
            <a:r>
              <a:rPr lang="en-US" dirty="0"/>
              <a:t> + (</a:t>
            </a:r>
            <a:r>
              <a:rPr lang="en-US" dirty="0" err="1"/>
              <a:t>ReportObj.Txt_CStart</a:t>
            </a:r>
            <a:r>
              <a:rPr lang="en-US" dirty="0"/>
              <a:t> - Offset) * </a:t>
            </a:r>
            <a:r>
              <a:rPr lang="en-US" dirty="0" err="1"/>
              <a:t>SizeofDays</a:t>
            </a:r>
            <a:r>
              <a:rPr lang="en-US" dirty="0"/>
              <a:t> * </a:t>
            </a:r>
            <a:r>
              <a:rPr lang="en-US" dirty="0" err="1"/>
              <a:t>DefaultTWIP</a:t>
            </a:r>
            <a:r>
              <a:rPr lang="en-US" dirty="0" smtClean="0"/>
              <a:t>)  </a:t>
            </a:r>
            <a:endParaRPr lang="en-US" dirty="0"/>
          </a:p>
          <a:p>
            <a:pPr marL="171450" indent="-171450">
              <a:buFont typeface="+mj-lt"/>
              <a:buAutoNum type="arabicPeriod"/>
            </a:pPr>
            <a:r>
              <a:rPr lang="en-US" dirty="0"/>
              <a:t>If </a:t>
            </a:r>
            <a:r>
              <a:rPr lang="en-US" dirty="0" err="1"/>
              <a:t>MoveLeft</a:t>
            </a:r>
            <a:r>
              <a:rPr lang="en-US" dirty="0"/>
              <a:t> &lt; </a:t>
            </a:r>
            <a:r>
              <a:rPr lang="en-US" dirty="0" err="1"/>
              <a:t>ChartMin</a:t>
            </a:r>
            <a:r>
              <a:rPr lang="en-US" dirty="0"/>
              <a:t> Then</a:t>
            </a:r>
          </a:p>
          <a:p>
            <a:pPr marL="171450" indent="-171450">
              <a:buFont typeface="+mj-lt"/>
              <a:buAutoNum type="arabicPeriod"/>
            </a:pPr>
            <a:r>
              <a:rPr lang="en-US" dirty="0"/>
              <a:t>    </a:t>
            </a:r>
            <a:r>
              <a:rPr lang="en-US" dirty="0" err="1"/>
              <a:t>ChangeWidth</a:t>
            </a:r>
            <a:r>
              <a:rPr lang="en-US" dirty="0"/>
              <a:t> = (</a:t>
            </a:r>
            <a:r>
              <a:rPr lang="en-US" dirty="0" err="1"/>
              <a:t>TimePeriod</a:t>
            </a:r>
            <a:r>
              <a:rPr lang="en-US" dirty="0"/>
              <a:t> / 3 * </a:t>
            </a:r>
            <a:r>
              <a:rPr lang="en-US" dirty="0" err="1"/>
              <a:t>SizeofDays</a:t>
            </a:r>
            <a:r>
              <a:rPr lang="en-US" dirty="0"/>
              <a:t> * </a:t>
            </a:r>
            <a:r>
              <a:rPr lang="en-US" dirty="0" err="1"/>
              <a:t>DefaultTWIP</a:t>
            </a:r>
            <a:r>
              <a:rPr lang="en-US" dirty="0"/>
              <a:t>) </a:t>
            </a:r>
            <a:r>
              <a:rPr lang="en-US" dirty="0" smtClean="0"/>
              <a:t>+ _</a:t>
            </a:r>
          </a:p>
          <a:p>
            <a:pPr marL="171450" indent="-1714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/>
              <a:t>(</a:t>
            </a:r>
            <a:r>
              <a:rPr lang="en-US" dirty="0" err="1"/>
              <a:t>ReportObj.Txt_CFinish</a:t>
            </a:r>
            <a:r>
              <a:rPr lang="en-US" dirty="0"/>
              <a:t> - Offset) * (</a:t>
            </a:r>
            <a:r>
              <a:rPr lang="en-US" dirty="0" err="1"/>
              <a:t>SizeofDays</a:t>
            </a:r>
            <a:r>
              <a:rPr lang="en-US" dirty="0"/>
              <a:t> * </a:t>
            </a:r>
            <a:r>
              <a:rPr lang="en-US" dirty="0" err="1"/>
              <a:t>DefaultTWIP</a:t>
            </a:r>
            <a:r>
              <a:rPr lang="en-US" dirty="0"/>
              <a:t>)</a:t>
            </a:r>
          </a:p>
          <a:p>
            <a:pPr marL="171450" indent="-171450">
              <a:buFont typeface="+mj-lt"/>
              <a:buAutoNum type="arabicPeriod"/>
            </a:pPr>
            <a:r>
              <a:rPr lang="en-US" dirty="0"/>
              <a:t>    If </a:t>
            </a:r>
            <a:r>
              <a:rPr lang="en-US" dirty="0" err="1"/>
              <a:t>ChangeWidth</a:t>
            </a:r>
            <a:r>
              <a:rPr lang="en-US" dirty="0"/>
              <a:t> &lt; 0 Then</a:t>
            </a:r>
          </a:p>
          <a:p>
            <a:pPr marL="171450" indent="-171450">
              <a:buFont typeface="+mj-lt"/>
              <a:buAutoNum type="arabicPeriod"/>
            </a:pPr>
            <a:r>
              <a:rPr lang="en-US" dirty="0"/>
              <a:t>        </a:t>
            </a:r>
            <a:r>
              <a:rPr lang="en-US" dirty="0" err="1"/>
              <a:t>ChangeWidth</a:t>
            </a:r>
            <a:r>
              <a:rPr lang="en-US" dirty="0"/>
              <a:t> = 0</a:t>
            </a:r>
          </a:p>
          <a:p>
            <a:pPr marL="171450" indent="-171450">
              <a:buFont typeface="+mj-lt"/>
              <a:buAutoNum type="arabicPeriod"/>
            </a:pPr>
            <a:r>
              <a:rPr lang="en-US" dirty="0"/>
              <a:t>    End If</a:t>
            </a:r>
          </a:p>
          <a:p>
            <a:pPr marL="171450" indent="-171450">
              <a:buFont typeface="+mj-lt"/>
              <a:buAutoNum type="arabicPeriod"/>
            </a:pPr>
            <a:r>
              <a:rPr lang="en-US" dirty="0"/>
              <a:t>    </a:t>
            </a:r>
            <a:r>
              <a:rPr lang="en-US" dirty="0" err="1"/>
              <a:t>MoveLeft</a:t>
            </a:r>
            <a:r>
              <a:rPr lang="en-US" dirty="0"/>
              <a:t> = </a:t>
            </a:r>
            <a:r>
              <a:rPr lang="en-US" dirty="0" err="1"/>
              <a:t>ChartMin</a:t>
            </a:r>
            <a:endParaRPr lang="en-US" dirty="0"/>
          </a:p>
          <a:p>
            <a:pPr marL="171450" indent="-171450">
              <a:buFont typeface="+mj-lt"/>
              <a:buAutoNum type="arabicPeriod"/>
            </a:pPr>
            <a:r>
              <a:rPr lang="en-US" dirty="0" smtClean="0"/>
              <a:t>Else</a:t>
            </a:r>
            <a:r>
              <a:rPr lang="en-US" dirty="0"/>
              <a:t>: End If</a:t>
            </a:r>
          </a:p>
          <a:p>
            <a:pPr marL="171450" indent="-171450">
              <a:buFont typeface="+mj-lt"/>
              <a:buAutoNum type="arabicPeriod"/>
            </a:pPr>
            <a:endParaRPr lang="en-US" dirty="0" smtClean="0"/>
          </a:p>
          <a:p>
            <a:pPr marL="171450" indent="-171450">
              <a:buFont typeface="+mj-lt"/>
              <a:buAutoNum type="arabicPeriod"/>
            </a:pPr>
            <a:r>
              <a:rPr lang="en-US" dirty="0" smtClean="0"/>
              <a:t>If </a:t>
            </a:r>
            <a:r>
              <a:rPr lang="en-US" dirty="0" err="1"/>
              <a:t>MoveLeft</a:t>
            </a:r>
            <a:r>
              <a:rPr lang="en-US" dirty="0"/>
              <a:t> &gt; </a:t>
            </a:r>
            <a:r>
              <a:rPr lang="en-US" dirty="0" err="1"/>
              <a:t>ChartMax</a:t>
            </a:r>
            <a:r>
              <a:rPr lang="en-US" dirty="0"/>
              <a:t> Then</a:t>
            </a:r>
          </a:p>
          <a:p>
            <a:pPr marL="171450" indent="-171450">
              <a:buFont typeface="+mj-lt"/>
              <a:buAutoNum type="arabicPeriod"/>
            </a:pPr>
            <a:r>
              <a:rPr lang="en-US" dirty="0"/>
              <a:t>    </a:t>
            </a:r>
            <a:r>
              <a:rPr lang="en-US" dirty="0" err="1"/>
              <a:t>ChangeWidth</a:t>
            </a:r>
            <a:r>
              <a:rPr lang="en-US" dirty="0"/>
              <a:t> = </a:t>
            </a:r>
            <a:r>
              <a:rPr lang="en-US" dirty="0" err="1"/>
              <a:t>MoveLeft</a:t>
            </a:r>
            <a:r>
              <a:rPr lang="en-US" dirty="0"/>
              <a:t> - </a:t>
            </a:r>
            <a:r>
              <a:rPr lang="en-US" dirty="0" err="1"/>
              <a:t>ChartMax</a:t>
            </a:r>
            <a:endParaRPr lang="en-US" dirty="0"/>
          </a:p>
          <a:p>
            <a:pPr marL="171450" indent="-171450">
              <a:buFont typeface="+mj-lt"/>
              <a:buAutoNum type="arabicPeriod"/>
            </a:pPr>
            <a:r>
              <a:rPr lang="en-US" dirty="0"/>
              <a:t>    </a:t>
            </a:r>
            <a:r>
              <a:rPr lang="en-US" dirty="0" err="1"/>
              <a:t>MoveLeft</a:t>
            </a:r>
            <a:r>
              <a:rPr lang="en-US" dirty="0"/>
              <a:t> = </a:t>
            </a:r>
            <a:r>
              <a:rPr lang="en-US" dirty="0" err="1"/>
              <a:t>ChartMax</a:t>
            </a:r>
            <a:endParaRPr lang="en-US" dirty="0"/>
          </a:p>
          <a:p>
            <a:pPr marL="171450" indent="-171450">
              <a:buFont typeface="+mj-lt"/>
              <a:buAutoNum type="arabicPeriod"/>
            </a:pPr>
            <a:r>
              <a:rPr lang="en-US" dirty="0"/>
              <a:t>Else: End If</a:t>
            </a:r>
          </a:p>
          <a:p>
            <a:pPr marL="171450" indent="-171450">
              <a:buFont typeface="+mj-lt"/>
              <a:buAutoNum type="arabicPeriod"/>
            </a:pPr>
            <a:r>
              <a:rPr lang="en-US" dirty="0"/>
              <a:t>'Determine </a:t>
            </a:r>
            <a:r>
              <a:rPr lang="en-US" dirty="0" err="1"/>
              <a:t>MaxSize</a:t>
            </a:r>
            <a:r>
              <a:rPr lang="en-US" dirty="0"/>
              <a:t> of Duration for Size of chart</a:t>
            </a:r>
          </a:p>
          <a:p>
            <a:pPr marL="171450" indent="-171450">
              <a:buFont typeface="+mj-lt"/>
              <a:buAutoNum type="arabicPeriod"/>
            </a:pPr>
            <a:r>
              <a:rPr lang="en-US" dirty="0" err="1"/>
              <a:t>DurationMax</a:t>
            </a:r>
            <a:r>
              <a:rPr lang="en-US" dirty="0"/>
              <a:t> = </a:t>
            </a:r>
            <a:r>
              <a:rPr lang="en-US" dirty="0" err="1"/>
              <a:t>ChartMax</a:t>
            </a:r>
            <a:r>
              <a:rPr lang="en-US" dirty="0"/>
              <a:t> - </a:t>
            </a:r>
            <a:r>
              <a:rPr lang="en-US" dirty="0" err="1"/>
              <a:t>MoveLeft</a:t>
            </a:r>
            <a:endParaRPr lang="en-US" dirty="0"/>
          </a:p>
          <a:p>
            <a:pPr marL="171450" indent="-171450">
              <a:buFont typeface="+mj-lt"/>
              <a:buAutoNum type="arabicPeriod"/>
            </a:pPr>
            <a:r>
              <a:rPr lang="en-US" dirty="0"/>
              <a:t>'Calculate the size of </a:t>
            </a:r>
            <a:r>
              <a:rPr lang="en-US" dirty="0" err="1"/>
              <a:t>Box_Duration</a:t>
            </a:r>
            <a:r>
              <a:rPr lang="en-US" dirty="0"/>
              <a:t> and then check if off the chart</a:t>
            </a:r>
          </a:p>
          <a:p>
            <a:pPr marL="171450" indent="-171450">
              <a:buFont typeface="+mj-lt"/>
              <a:buAutoNum type="arabicPeriod"/>
            </a:pPr>
            <a:endParaRPr lang="en-US" dirty="0"/>
          </a:p>
          <a:p>
            <a:pPr marL="171450" indent="-171450">
              <a:buFont typeface="+mj-lt"/>
              <a:buAutoNum type="arabicPeriod"/>
            </a:pPr>
            <a:r>
              <a:rPr lang="en-US" dirty="0"/>
              <a:t>If </a:t>
            </a:r>
            <a:r>
              <a:rPr lang="en-US" dirty="0" err="1"/>
              <a:t>ChangeWidth</a:t>
            </a:r>
            <a:r>
              <a:rPr lang="en-US" dirty="0"/>
              <a:t> &gt; </a:t>
            </a:r>
            <a:r>
              <a:rPr lang="en-US" dirty="0" err="1"/>
              <a:t>DurationMax</a:t>
            </a:r>
            <a:r>
              <a:rPr lang="en-US" dirty="0"/>
              <a:t> Then</a:t>
            </a:r>
          </a:p>
          <a:p>
            <a:pPr marL="171450" indent="-171450">
              <a:buFont typeface="+mj-lt"/>
              <a:buAutoNum type="arabicPeriod"/>
            </a:pPr>
            <a:r>
              <a:rPr lang="en-US" dirty="0"/>
              <a:t>    </a:t>
            </a:r>
            <a:r>
              <a:rPr lang="en-US" dirty="0" err="1"/>
              <a:t>ChangeWidth</a:t>
            </a:r>
            <a:r>
              <a:rPr lang="en-US" dirty="0"/>
              <a:t> = </a:t>
            </a:r>
            <a:r>
              <a:rPr lang="en-US" dirty="0" err="1"/>
              <a:t>DurationMax</a:t>
            </a:r>
            <a:endParaRPr lang="en-US" dirty="0"/>
          </a:p>
          <a:p>
            <a:pPr marL="171450" indent="-171450">
              <a:buFont typeface="+mj-lt"/>
              <a:buAutoNum type="arabicPeriod"/>
            </a:pPr>
            <a:r>
              <a:rPr lang="en-US" dirty="0"/>
              <a:t>Else: End If</a:t>
            </a:r>
          </a:p>
          <a:p>
            <a:pPr marL="171450" indent="-171450">
              <a:buFont typeface="+mj-lt"/>
              <a:buAutoNum type="arabicPeriod"/>
            </a:pPr>
            <a:r>
              <a:rPr lang="en-US" dirty="0"/>
              <a:t>If </a:t>
            </a:r>
            <a:r>
              <a:rPr lang="en-US" dirty="0" err="1"/>
              <a:t>MoveLeft</a:t>
            </a:r>
            <a:r>
              <a:rPr lang="en-US" dirty="0"/>
              <a:t> = </a:t>
            </a:r>
            <a:r>
              <a:rPr lang="en-US" dirty="0" err="1"/>
              <a:t>ChartMin</a:t>
            </a:r>
            <a:r>
              <a:rPr lang="en-US" dirty="0"/>
              <a:t> Then</a:t>
            </a:r>
          </a:p>
          <a:p>
            <a:pPr marL="171450" indent="-171450">
              <a:buFont typeface="+mj-lt"/>
              <a:buAutoNum type="arabicPeriod"/>
            </a:pPr>
            <a:r>
              <a:rPr lang="en-US" dirty="0"/>
              <a:t>    '</a:t>
            </a:r>
            <a:r>
              <a:rPr lang="en-US" dirty="0" err="1"/>
              <a:t>ChangeWidth</a:t>
            </a:r>
            <a:r>
              <a:rPr lang="en-US" dirty="0"/>
              <a:t> = (</a:t>
            </a:r>
            <a:r>
              <a:rPr lang="en-US" dirty="0" err="1"/>
              <a:t>Form_IMSHomeScreen.Txt_TimePeriod</a:t>
            </a:r>
            <a:r>
              <a:rPr lang="en-US" dirty="0"/>
              <a:t> / 3 - </a:t>
            </a:r>
            <a:r>
              <a:rPr lang="en-US" dirty="0" err="1"/>
              <a:t>Report_LookAhead_PrototypeChart.Txt_CFinish</a:t>
            </a:r>
            <a:r>
              <a:rPr lang="en-US" dirty="0"/>
              <a:t>) * </a:t>
            </a:r>
            <a:r>
              <a:rPr lang="en-US" dirty="0" err="1"/>
              <a:t>SizeofDays</a:t>
            </a:r>
            <a:r>
              <a:rPr lang="en-US" dirty="0"/>
              <a:t> * </a:t>
            </a:r>
            <a:r>
              <a:rPr lang="en-US" dirty="0" err="1"/>
              <a:t>DefaultTWIP</a:t>
            </a:r>
            <a:endParaRPr lang="en-US" dirty="0"/>
          </a:p>
          <a:p>
            <a:pPr marL="171450" indent="-171450">
              <a:buFont typeface="+mj-lt"/>
              <a:buAutoNum type="arabicPeriod"/>
            </a:pPr>
            <a:r>
              <a:rPr lang="en-US" dirty="0"/>
              <a:t>End If</a:t>
            </a:r>
          </a:p>
          <a:p>
            <a:pPr marL="171450" indent="-171450">
              <a:buFont typeface="+mj-lt"/>
              <a:buAutoNum type="arabicPeriod"/>
            </a:pPr>
            <a:endParaRPr lang="en-US" dirty="0" smtClean="0"/>
          </a:p>
          <a:p>
            <a:pPr marL="171450" indent="-171450">
              <a:buFont typeface="+mj-lt"/>
              <a:buAutoNum type="arabicPeriod"/>
            </a:pPr>
            <a:r>
              <a:rPr lang="en-US" dirty="0" smtClean="0"/>
              <a:t>If </a:t>
            </a:r>
            <a:r>
              <a:rPr lang="en-US" dirty="0" err="1"/>
              <a:t>MoveLeft</a:t>
            </a:r>
            <a:r>
              <a:rPr lang="en-US" dirty="0"/>
              <a:t> = </a:t>
            </a:r>
            <a:r>
              <a:rPr lang="en-US" dirty="0" err="1"/>
              <a:t>ChartMax</a:t>
            </a:r>
            <a:r>
              <a:rPr lang="en-US" dirty="0"/>
              <a:t> Then</a:t>
            </a:r>
          </a:p>
          <a:p>
            <a:pPr marL="171450" indent="-171450">
              <a:buFont typeface="+mj-lt"/>
              <a:buAutoNum type="arabicPeriod"/>
            </a:pPr>
            <a:r>
              <a:rPr lang="en-US" dirty="0"/>
              <a:t>    '</a:t>
            </a:r>
            <a:r>
              <a:rPr lang="en-US" dirty="0" err="1"/>
              <a:t>ChangeWidth</a:t>
            </a:r>
            <a:r>
              <a:rPr lang="en-US" dirty="0"/>
              <a:t> = (</a:t>
            </a:r>
            <a:r>
              <a:rPr lang="en-US" dirty="0" err="1"/>
              <a:t>Form_IMSHomeScreen.Txt_TimePeriod</a:t>
            </a:r>
            <a:r>
              <a:rPr lang="en-US" dirty="0"/>
              <a:t> - </a:t>
            </a:r>
            <a:r>
              <a:rPr lang="en-US" dirty="0" err="1"/>
              <a:t>Report_LookAhead_PrototypeChart.Txt_CFinish</a:t>
            </a:r>
            <a:r>
              <a:rPr lang="en-US" dirty="0"/>
              <a:t>) * </a:t>
            </a:r>
            <a:r>
              <a:rPr lang="en-US" dirty="0" err="1"/>
              <a:t>SizeofDays</a:t>
            </a:r>
            <a:r>
              <a:rPr lang="en-US" dirty="0"/>
              <a:t> * </a:t>
            </a:r>
            <a:r>
              <a:rPr lang="en-US" dirty="0" err="1"/>
              <a:t>DefaultTWIP</a:t>
            </a:r>
            <a:endParaRPr lang="en-US" dirty="0"/>
          </a:p>
          <a:p>
            <a:pPr marL="171450" indent="-171450">
              <a:buFont typeface="+mj-lt"/>
              <a:buAutoNum type="arabicPeriod"/>
            </a:pPr>
            <a:r>
              <a:rPr lang="en-US" dirty="0"/>
              <a:t>End If</a:t>
            </a:r>
          </a:p>
          <a:p>
            <a:pPr marL="171450" indent="-171450">
              <a:buFont typeface="+mj-lt"/>
              <a:buAutoNum type="arabicPeriod"/>
            </a:pPr>
            <a:r>
              <a:rPr lang="en-US" dirty="0"/>
              <a:t>'Default Height of </a:t>
            </a:r>
            <a:r>
              <a:rPr lang="en-US" dirty="0" err="1"/>
              <a:t>Box_Duration</a:t>
            </a:r>
            <a:endParaRPr lang="en-US" dirty="0"/>
          </a:p>
          <a:p>
            <a:pPr marL="171450" indent="-171450">
              <a:buFont typeface="+mj-lt"/>
              <a:buAutoNum type="arabicPeriod"/>
            </a:pPr>
            <a:r>
              <a:rPr lang="en-US" dirty="0" err="1"/>
              <a:t>ChangeHeight</a:t>
            </a:r>
            <a:r>
              <a:rPr lang="en-US" dirty="0"/>
              <a:t> = </a:t>
            </a:r>
            <a:r>
              <a:rPr lang="en-US" dirty="0" err="1"/>
              <a:t>CInt</a:t>
            </a:r>
            <a:r>
              <a:rPr lang="en-US" dirty="0"/>
              <a:t>(0.2 * </a:t>
            </a:r>
            <a:r>
              <a:rPr lang="en-US" dirty="0" err="1"/>
              <a:t>DefaultTWIP</a:t>
            </a:r>
            <a:r>
              <a:rPr lang="en-US" dirty="0"/>
              <a:t>)</a:t>
            </a:r>
          </a:p>
          <a:p>
            <a:pPr marL="171450" indent="-171450">
              <a:buFont typeface="+mj-lt"/>
              <a:buAutoNum type="arabicPeriod"/>
            </a:pPr>
            <a:r>
              <a:rPr lang="en-US" dirty="0"/>
              <a:t>'Default Top Position of </a:t>
            </a:r>
            <a:r>
              <a:rPr lang="en-US" dirty="0" err="1"/>
              <a:t>Box_duration</a:t>
            </a:r>
            <a:endParaRPr lang="en-US" dirty="0"/>
          </a:p>
          <a:p>
            <a:pPr marL="171450" indent="-171450">
              <a:buFont typeface="+mj-lt"/>
              <a:buAutoNum type="arabicPeriod"/>
            </a:pPr>
            <a:r>
              <a:rPr lang="en-US" dirty="0" err="1"/>
              <a:t>ChangeTop</a:t>
            </a:r>
            <a:r>
              <a:rPr lang="en-US" dirty="0"/>
              <a:t> = </a:t>
            </a:r>
            <a:r>
              <a:rPr lang="en-US" dirty="0" err="1"/>
              <a:t>CInt</a:t>
            </a:r>
            <a:r>
              <a:rPr lang="en-US" dirty="0"/>
              <a:t>(0.025 * </a:t>
            </a:r>
            <a:r>
              <a:rPr lang="en-US" dirty="0" err="1"/>
              <a:t>DefaultTWIP</a:t>
            </a:r>
            <a:r>
              <a:rPr lang="en-US" dirty="0"/>
              <a:t>)</a:t>
            </a:r>
          </a:p>
          <a:p>
            <a:pPr marL="171450" indent="-171450">
              <a:buFont typeface="+mj-lt"/>
              <a:buAutoNum type="arabicPeriod"/>
            </a:pPr>
            <a:endParaRPr lang="en-US" dirty="0"/>
          </a:p>
          <a:p>
            <a:pPr marL="171450" indent="-171450">
              <a:buFont typeface="+mj-lt"/>
              <a:buAutoNum type="arabicPeriod"/>
            </a:pPr>
            <a:r>
              <a:rPr lang="en-US" dirty="0"/>
              <a:t>'</a:t>
            </a:r>
            <a:r>
              <a:rPr lang="en-US" dirty="0" err="1"/>
              <a:t>MsgBox</a:t>
            </a:r>
            <a:r>
              <a:rPr lang="en-US" dirty="0"/>
              <a:t> </a:t>
            </a:r>
            <a:r>
              <a:rPr lang="en-US" dirty="0" err="1"/>
              <a:t>ReportObj.Box_Duration.Left</a:t>
            </a:r>
            <a:endParaRPr lang="en-US" dirty="0"/>
          </a:p>
          <a:p>
            <a:pPr marL="171450" indent="-171450">
              <a:buFont typeface="+mj-lt"/>
              <a:buAutoNum type="arabicPeriod"/>
            </a:pPr>
            <a:r>
              <a:rPr lang="en-US" dirty="0"/>
              <a:t>'</a:t>
            </a:r>
            <a:r>
              <a:rPr lang="en-US" dirty="0" err="1"/>
              <a:t>MsgBox</a:t>
            </a:r>
            <a:r>
              <a:rPr lang="en-US" dirty="0"/>
              <a:t> </a:t>
            </a:r>
            <a:r>
              <a:rPr lang="en-US" dirty="0" err="1"/>
              <a:t>Report_LookAhead_PrototypeChart.Box_Duration.Left</a:t>
            </a:r>
            <a:endParaRPr lang="en-US" dirty="0"/>
          </a:p>
          <a:p>
            <a:pPr marL="171450" indent="-171450">
              <a:buFont typeface="+mj-lt"/>
              <a:buAutoNum type="arabicPeriod"/>
            </a:pPr>
            <a:r>
              <a:rPr lang="en-US" dirty="0" err="1"/>
              <a:t>ReportObj.Box_Duration.Move</a:t>
            </a:r>
            <a:r>
              <a:rPr lang="en-US" dirty="0"/>
              <a:t> </a:t>
            </a:r>
            <a:r>
              <a:rPr lang="en-US" dirty="0" err="1"/>
              <a:t>MoveLeft</a:t>
            </a:r>
            <a:r>
              <a:rPr lang="en-US" dirty="0"/>
              <a:t>, </a:t>
            </a:r>
            <a:r>
              <a:rPr lang="en-US" dirty="0" err="1"/>
              <a:t>ChangeTop</a:t>
            </a:r>
            <a:r>
              <a:rPr lang="en-US" dirty="0"/>
              <a:t>, </a:t>
            </a:r>
            <a:r>
              <a:rPr lang="en-US" dirty="0" err="1"/>
              <a:t>ChangeWidth</a:t>
            </a:r>
            <a:r>
              <a:rPr lang="en-US" dirty="0"/>
              <a:t>, </a:t>
            </a:r>
            <a:r>
              <a:rPr lang="en-US" dirty="0" err="1"/>
              <a:t>ChangeHeight</a:t>
            </a:r>
            <a:endParaRPr lang="en-US" dirty="0"/>
          </a:p>
          <a:p>
            <a:pPr marL="171450" indent="-171450">
              <a:buFont typeface="+mj-lt"/>
              <a:buAutoNum type="arabicPeriod"/>
            </a:pPr>
            <a:r>
              <a:rPr lang="en-US" dirty="0" err="1"/>
              <a:t>ChangeWidthPercent</a:t>
            </a:r>
            <a:r>
              <a:rPr lang="en-US" dirty="0"/>
              <a:t> = </a:t>
            </a:r>
            <a:r>
              <a:rPr lang="en-US" dirty="0" err="1"/>
              <a:t>ChangeWidth</a:t>
            </a:r>
            <a:r>
              <a:rPr lang="en-US" dirty="0"/>
              <a:t> * </a:t>
            </a:r>
            <a:r>
              <a:rPr lang="en-US" dirty="0" err="1"/>
              <a:t>ReportObj.Txt_PercentComplete</a:t>
            </a:r>
            <a:endParaRPr lang="en-US" dirty="0"/>
          </a:p>
          <a:p>
            <a:pPr marL="171450" indent="-171450">
              <a:buFont typeface="+mj-lt"/>
              <a:buAutoNum type="arabicPeriod"/>
            </a:pPr>
            <a:r>
              <a:rPr lang="en-US" dirty="0" err="1"/>
              <a:t>ReportObj.Box_Completed.Move</a:t>
            </a:r>
            <a:r>
              <a:rPr lang="en-US" dirty="0"/>
              <a:t> </a:t>
            </a:r>
            <a:r>
              <a:rPr lang="en-US" dirty="0" err="1"/>
              <a:t>MoveLeft</a:t>
            </a:r>
            <a:r>
              <a:rPr lang="en-US" dirty="0"/>
              <a:t>, </a:t>
            </a:r>
            <a:r>
              <a:rPr lang="en-US" dirty="0" err="1"/>
              <a:t>ChangeTop</a:t>
            </a:r>
            <a:r>
              <a:rPr lang="en-US" dirty="0"/>
              <a:t>, </a:t>
            </a:r>
            <a:r>
              <a:rPr lang="en-US" dirty="0" err="1"/>
              <a:t>ChangeWidthPercent</a:t>
            </a:r>
            <a:r>
              <a:rPr lang="en-US" dirty="0"/>
              <a:t>, (</a:t>
            </a:r>
            <a:r>
              <a:rPr lang="en-US" dirty="0" err="1"/>
              <a:t>ChangeHeight</a:t>
            </a:r>
            <a:r>
              <a:rPr lang="en-US" dirty="0"/>
              <a:t> - </a:t>
            </a:r>
            <a:r>
              <a:rPr lang="en-US" dirty="0" err="1"/>
              <a:t>ChangeTop</a:t>
            </a:r>
            <a:r>
              <a:rPr lang="en-US" dirty="0"/>
              <a:t>)</a:t>
            </a:r>
          </a:p>
          <a:p>
            <a:pPr marL="171450" indent="-171450">
              <a:buFont typeface="+mj-lt"/>
              <a:buAutoNum type="arabicPeriod"/>
            </a:pPr>
            <a:r>
              <a:rPr lang="en-US" dirty="0"/>
              <a:t>Set </a:t>
            </a:r>
            <a:r>
              <a:rPr lang="en-US" dirty="0" err="1"/>
              <a:t>ReportObj</a:t>
            </a:r>
            <a:r>
              <a:rPr lang="en-US" dirty="0"/>
              <a:t> = Nothing</a:t>
            </a:r>
          </a:p>
          <a:p>
            <a:pPr marL="171450" indent="-171450">
              <a:buFont typeface="+mj-lt"/>
              <a:buAutoNum type="arabicPeriod"/>
            </a:pPr>
            <a:endParaRPr lang="en-US" dirty="0" smtClean="0"/>
          </a:p>
          <a:p>
            <a:pPr marL="171450" indent="-171450">
              <a:buFont typeface="+mj-lt"/>
              <a:buAutoNum type="arabicPeriod"/>
            </a:pPr>
            <a:r>
              <a:rPr lang="en-US" dirty="0" err="1" smtClean="0"/>
              <a:t>GantError</a:t>
            </a:r>
            <a:endParaRPr lang="en-US" dirty="0"/>
          </a:p>
          <a:p>
            <a:pPr marL="171450" indent="-171450">
              <a:buFont typeface="+mj-lt"/>
              <a:buAutoNum type="arabicPeriod"/>
            </a:pPr>
            <a:r>
              <a:rPr lang="en-US" dirty="0" smtClean="0"/>
              <a:t>Select Case Error</a:t>
            </a:r>
          </a:p>
          <a:p>
            <a:pPr marL="171450" indent="-171450">
              <a:buFont typeface="+mj-lt"/>
              <a:buAutoNum type="arabicPeriod"/>
            </a:pPr>
            <a:r>
              <a:rPr lang="en-US" smtClean="0"/>
              <a:t>case 1041</a:t>
            </a:r>
          </a:p>
          <a:p>
            <a:pPr marL="171450" indent="-171450">
              <a:buFont typeface="+mj-lt"/>
              <a:buAutoNum type="arabicPeriod"/>
            </a:pPr>
            <a:r>
              <a:rPr lang="en-US" dirty="0" smtClean="0"/>
              <a:t>‘If No Values Quit Chart</a:t>
            </a:r>
          </a:p>
          <a:p>
            <a:pPr marL="171450" indent="-171450">
              <a:buFont typeface="+mj-lt"/>
              <a:buAutoNum type="arabicPeriod"/>
            </a:pPr>
            <a:endParaRPr lang="en-US" dirty="0"/>
          </a:p>
          <a:p>
            <a:pPr marL="171450" indent="-171450">
              <a:buFont typeface="+mj-lt"/>
              <a:buAutoNum type="arabicPeriod"/>
            </a:pPr>
            <a:r>
              <a:rPr lang="en-US" dirty="0"/>
              <a:t>End Sub</a:t>
            </a:r>
          </a:p>
          <a:p>
            <a:pPr marL="171450" indent="-1714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87291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Query </a:t>
            </a:r>
            <a:r>
              <a:rPr lang="en-US" sz="3600" dirty="0" err="1" smtClean="0"/>
              <a:t>IIF</a:t>
            </a:r>
            <a:r>
              <a:rPr lang="en-US" sz="3600" dirty="0" smtClean="0"/>
              <a:t>(</a:t>
            </a:r>
            <a:r>
              <a:rPr lang="en-US" sz="3600" i="1" dirty="0" err="1" smtClean="0"/>
              <a:t>condition,True,False</a:t>
            </a:r>
            <a:r>
              <a:rPr lang="en-US" sz="3600" dirty="0" smtClean="0"/>
              <a:t>) Statement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 err="1"/>
              <a:t>IIf</a:t>
            </a:r>
            <a:r>
              <a:rPr lang="en-US" dirty="0"/>
              <a:t>([</a:t>
            </a:r>
            <a:r>
              <a:rPr lang="en-US" dirty="0" err="1"/>
              <a:t>Percent_Complete</a:t>
            </a:r>
            <a:r>
              <a:rPr lang="en-US" dirty="0"/>
              <a:t>]=</a:t>
            </a:r>
            <a:r>
              <a:rPr lang="en-US" dirty="0" err="1"/>
              <a:t>1,"Completed</a:t>
            </a:r>
            <a:r>
              <a:rPr lang="en-US" dirty="0"/>
              <a:t>", False 1)</a:t>
            </a:r>
          </a:p>
          <a:p>
            <a:endParaRPr lang="en-US" dirty="0"/>
          </a:p>
          <a:p>
            <a:r>
              <a:rPr lang="en-US" dirty="0"/>
              <a:t>False 1 = </a:t>
            </a:r>
            <a:r>
              <a:rPr lang="en-US" dirty="0" err="1"/>
              <a:t>IIf</a:t>
            </a:r>
            <a:r>
              <a:rPr lang="en-US" dirty="0"/>
              <a:t>([</a:t>
            </a:r>
            <a:r>
              <a:rPr lang="en-US" dirty="0" err="1"/>
              <a:t>Percent_Complete</a:t>
            </a:r>
            <a:r>
              <a:rPr lang="en-US" dirty="0"/>
              <a:t>]=0, True 1, False 3)</a:t>
            </a:r>
          </a:p>
          <a:p>
            <a:endParaRPr lang="en-US" dirty="0"/>
          </a:p>
          <a:p>
            <a:r>
              <a:rPr lang="en-US" dirty="0"/>
              <a:t>True 1 = </a:t>
            </a:r>
            <a:r>
              <a:rPr lang="en-US" dirty="0" err="1"/>
              <a:t>IIf</a:t>
            </a:r>
            <a:r>
              <a:rPr lang="en-US" dirty="0"/>
              <a:t>([</a:t>
            </a:r>
            <a:r>
              <a:rPr lang="en-US" dirty="0" err="1"/>
              <a:t>CountdownFinish</a:t>
            </a:r>
            <a:r>
              <a:rPr lang="en-US" dirty="0"/>
              <a:t>]&lt;</a:t>
            </a:r>
            <a:r>
              <a:rPr lang="en-US" dirty="0" err="1"/>
              <a:t>1,"Late</a:t>
            </a:r>
            <a:r>
              <a:rPr lang="en-US" dirty="0"/>
              <a:t> Finish", False 2)</a:t>
            </a:r>
          </a:p>
          <a:p>
            <a:endParaRPr lang="en-US" dirty="0"/>
          </a:p>
          <a:p>
            <a:r>
              <a:rPr lang="en-US" dirty="0"/>
              <a:t>False 2 = </a:t>
            </a:r>
            <a:r>
              <a:rPr lang="en-US" dirty="0" err="1" smtClean="0"/>
              <a:t>IIf</a:t>
            </a:r>
            <a:r>
              <a:rPr lang="en-US" dirty="0"/>
              <a:t>([</a:t>
            </a:r>
            <a:r>
              <a:rPr lang="en-US" dirty="0" err="1"/>
              <a:t>CountdownStart</a:t>
            </a:r>
            <a:r>
              <a:rPr lang="en-US" dirty="0"/>
              <a:t>]&lt;</a:t>
            </a:r>
            <a:r>
              <a:rPr lang="en-US" dirty="0" err="1"/>
              <a:t>1,"Late</a:t>
            </a:r>
            <a:r>
              <a:rPr lang="en-US" dirty="0"/>
              <a:t> </a:t>
            </a:r>
            <a:r>
              <a:rPr lang="en-US" dirty="0" err="1"/>
              <a:t>Start","Future</a:t>
            </a:r>
            <a:r>
              <a:rPr lang="en-US" dirty="0"/>
              <a:t> Task")</a:t>
            </a:r>
          </a:p>
          <a:p>
            <a:endParaRPr lang="en-US" dirty="0"/>
          </a:p>
          <a:p>
            <a:r>
              <a:rPr lang="en-US" dirty="0"/>
              <a:t>False 3 = </a:t>
            </a:r>
            <a:r>
              <a:rPr lang="en-US" dirty="0" err="1"/>
              <a:t>IIf</a:t>
            </a:r>
            <a:r>
              <a:rPr lang="en-US" dirty="0"/>
              <a:t>([</a:t>
            </a:r>
            <a:r>
              <a:rPr lang="en-US" dirty="0" err="1"/>
              <a:t>Percent_Complete</a:t>
            </a:r>
            <a:r>
              <a:rPr lang="en-US" dirty="0"/>
              <a:t>] &lt;1 , True 2, "Error")</a:t>
            </a:r>
          </a:p>
          <a:p>
            <a:endParaRPr lang="en-US" dirty="0"/>
          </a:p>
          <a:p>
            <a:r>
              <a:rPr lang="en-US" dirty="0"/>
              <a:t>True 2 = </a:t>
            </a:r>
            <a:r>
              <a:rPr lang="en-US" dirty="0" err="1"/>
              <a:t>IIf</a:t>
            </a:r>
            <a:r>
              <a:rPr lang="en-US" dirty="0"/>
              <a:t>([</a:t>
            </a:r>
            <a:r>
              <a:rPr lang="en-US" dirty="0" err="1"/>
              <a:t>CountdownStart</a:t>
            </a:r>
            <a:r>
              <a:rPr lang="en-US" dirty="0"/>
              <a:t>] &gt; 0, "Future Task" , False 4) </a:t>
            </a:r>
          </a:p>
          <a:p>
            <a:endParaRPr lang="en-US" dirty="0"/>
          </a:p>
          <a:p>
            <a:r>
              <a:rPr lang="en-US" dirty="0"/>
              <a:t>False 4 = </a:t>
            </a:r>
            <a:r>
              <a:rPr lang="en-US" dirty="0" err="1"/>
              <a:t>IIf</a:t>
            </a:r>
            <a:r>
              <a:rPr lang="en-US" dirty="0"/>
              <a:t>([</a:t>
            </a:r>
            <a:r>
              <a:rPr lang="en-US" dirty="0" err="1"/>
              <a:t>CountdownFinish</a:t>
            </a:r>
            <a:r>
              <a:rPr lang="en-US" dirty="0"/>
              <a:t>] &gt; 0, "In Progress" , "Late Task")</a:t>
            </a:r>
          </a:p>
          <a:p>
            <a:endParaRPr lang="en-US" dirty="0"/>
          </a:p>
          <a:p>
            <a:r>
              <a:rPr lang="en-US" dirty="0" err="1"/>
              <a:t>IIf</a:t>
            </a:r>
            <a:r>
              <a:rPr lang="en-US" dirty="0"/>
              <a:t>([</a:t>
            </a:r>
            <a:r>
              <a:rPr lang="en-US" dirty="0" err="1"/>
              <a:t>Percent_Complete</a:t>
            </a:r>
            <a:r>
              <a:rPr lang="en-US" dirty="0"/>
              <a:t>]=</a:t>
            </a:r>
            <a:r>
              <a:rPr lang="en-US" dirty="0" err="1"/>
              <a:t>1,"Completed</a:t>
            </a:r>
            <a:r>
              <a:rPr lang="en-US" dirty="0"/>
              <a:t>", </a:t>
            </a:r>
            <a:r>
              <a:rPr lang="en-US" dirty="0" err="1"/>
              <a:t>IIf</a:t>
            </a:r>
            <a:r>
              <a:rPr lang="en-US" dirty="0"/>
              <a:t>([</a:t>
            </a:r>
            <a:r>
              <a:rPr lang="en-US" dirty="0" err="1"/>
              <a:t>Percent_Complete</a:t>
            </a:r>
            <a:r>
              <a:rPr lang="en-US" dirty="0"/>
              <a:t>]=0, </a:t>
            </a:r>
            <a:r>
              <a:rPr lang="en-US" dirty="0" err="1"/>
              <a:t>IIf</a:t>
            </a:r>
            <a:r>
              <a:rPr lang="en-US" dirty="0"/>
              <a:t>([</a:t>
            </a:r>
            <a:r>
              <a:rPr lang="en-US" dirty="0" err="1"/>
              <a:t>CountdownFinish</a:t>
            </a:r>
            <a:r>
              <a:rPr lang="en-US" dirty="0"/>
              <a:t>]&lt;</a:t>
            </a:r>
            <a:r>
              <a:rPr lang="en-US" dirty="0" err="1"/>
              <a:t>1,"Late</a:t>
            </a:r>
            <a:r>
              <a:rPr lang="en-US" dirty="0"/>
              <a:t> Finish", </a:t>
            </a:r>
            <a:r>
              <a:rPr lang="en-US" dirty="0" err="1"/>
              <a:t>Iff</a:t>
            </a:r>
            <a:r>
              <a:rPr lang="en-US" dirty="0"/>
              <a:t>([</a:t>
            </a:r>
            <a:r>
              <a:rPr lang="en-US" dirty="0" err="1"/>
              <a:t>CountdownStart</a:t>
            </a:r>
            <a:r>
              <a:rPr lang="en-US" dirty="0"/>
              <a:t>]&lt;</a:t>
            </a:r>
            <a:r>
              <a:rPr lang="en-US" dirty="0" err="1"/>
              <a:t>1,"Late</a:t>
            </a:r>
            <a:r>
              <a:rPr lang="en-US" dirty="0"/>
              <a:t> </a:t>
            </a:r>
            <a:r>
              <a:rPr lang="en-US" dirty="0" err="1"/>
              <a:t>Start","Future</a:t>
            </a:r>
            <a:r>
              <a:rPr lang="en-US" dirty="0"/>
              <a:t> Task")), </a:t>
            </a:r>
            <a:r>
              <a:rPr lang="en-US" dirty="0" err="1"/>
              <a:t>IIf</a:t>
            </a:r>
            <a:r>
              <a:rPr lang="en-US" dirty="0"/>
              <a:t>([</a:t>
            </a:r>
            <a:r>
              <a:rPr lang="en-US" dirty="0" err="1"/>
              <a:t>Percent_Complete</a:t>
            </a:r>
            <a:r>
              <a:rPr lang="en-US" dirty="0"/>
              <a:t>] &lt;1 , </a:t>
            </a:r>
            <a:r>
              <a:rPr lang="en-US" dirty="0" err="1"/>
              <a:t>IIf</a:t>
            </a:r>
            <a:r>
              <a:rPr lang="en-US" dirty="0"/>
              <a:t>([</a:t>
            </a:r>
            <a:r>
              <a:rPr lang="en-US" dirty="0" err="1"/>
              <a:t>CountdownStart</a:t>
            </a:r>
            <a:r>
              <a:rPr lang="en-US" dirty="0"/>
              <a:t>] &gt; 0, "Future Task" , </a:t>
            </a:r>
            <a:r>
              <a:rPr lang="en-US" dirty="0" err="1"/>
              <a:t>IIf</a:t>
            </a:r>
            <a:r>
              <a:rPr lang="en-US" dirty="0"/>
              <a:t>([</a:t>
            </a:r>
            <a:r>
              <a:rPr lang="en-US" dirty="0" err="1"/>
              <a:t>CountdownFinish</a:t>
            </a:r>
            <a:r>
              <a:rPr lang="en-US" dirty="0"/>
              <a:t>] &gt; 0, "In Progress" , "Late Task")), "Error")))</a:t>
            </a:r>
          </a:p>
        </p:txBody>
      </p:sp>
    </p:spTree>
    <p:extLst>
      <p:ext uri="{BB962C8B-B14F-4D97-AF65-F5344CB8AC3E}">
        <p14:creationId xmlns:p14="http://schemas.microsoft.com/office/powerpoint/2010/main" val="41969649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Query </a:t>
            </a:r>
            <a:r>
              <a:rPr lang="en-US" sz="3600" dirty="0" err="1" smtClean="0"/>
              <a:t>IIF</a:t>
            </a:r>
            <a:r>
              <a:rPr lang="en-US" sz="3600" dirty="0" smtClean="0"/>
              <a:t>(</a:t>
            </a:r>
            <a:r>
              <a:rPr lang="en-US" sz="3600" i="1" dirty="0" err="1" smtClean="0"/>
              <a:t>condition,True,False</a:t>
            </a:r>
            <a:r>
              <a:rPr lang="en-US" sz="3600" dirty="0" smtClean="0"/>
              <a:t>) Statement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153400" cy="4038600"/>
          </a:xfrm>
        </p:spPr>
        <p:txBody>
          <a:bodyPr>
            <a:normAutofit fontScale="70000" lnSpcReduction="20000"/>
          </a:bodyPr>
          <a:lstStyle/>
          <a:p>
            <a:r>
              <a:rPr lang="en-US" dirty="0" err="1" smtClean="0"/>
              <a:t>SortPrecedence</a:t>
            </a:r>
            <a:r>
              <a:rPr lang="en-US" dirty="0" smtClean="0"/>
              <a:t> = </a:t>
            </a:r>
            <a:r>
              <a:rPr lang="en-US" dirty="0" err="1" smtClean="0"/>
              <a:t>PhasePts</a:t>
            </a:r>
            <a:r>
              <a:rPr lang="en-US" dirty="0" smtClean="0"/>
              <a:t> </a:t>
            </a:r>
            <a:r>
              <a:rPr lang="en-US" dirty="0"/>
              <a:t>+ </a:t>
            </a:r>
            <a:r>
              <a:rPr lang="en-US" dirty="0" err="1"/>
              <a:t>AvailEndPts</a:t>
            </a:r>
            <a:r>
              <a:rPr lang="en-US" dirty="0"/>
              <a:t> + </a:t>
            </a:r>
            <a:r>
              <a:rPr lang="en-US" dirty="0" err="1" smtClean="0"/>
              <a:t>SWPts</a:t>
            </a:r>
            <a:r>
              <a:rPr lang="en-US" dirty="0" smtClean="0"/>
              <a:t> +</a:t>
            </a:r>
            <a:r>
              <a:rPr lang="en-US" dirty="0" err="1" smtClean="0"/>
              <a:t>NewPts</a:t>
            </a:r>
            <a:endParaRPr lang="en-US" dirty="0" smtClean="0"/>
          </a:p>
          <a:p>
            <a:r>
              <a:rPr lang="en-US" smtClean="0"/>
              <a:t>SortPrecedence</a:t>
            </a:r>
            <a:r>
              <a:rPr lang="en-US" dirty="0" smtClean="0"/>
              <a:t> = (10000 </a:t>
            </a:r>
            <a:r>
              <a:rPr lang="en-US" dirty="0" smtClean="0">
                <a:sym typeface="Wingdings" panose="05000000000000000000" pitchFamily="2" charset="2"/>
              </a:rPr>
              <a:t></a:t>
            </a:r>
            <a:r>
              <a:rPr lang="en-US" dirty="0" smtClean="0"/>
              <a:t> 1000) + (1360 </a:t>
            </a:r>
            <a:r>
              <a:rPr lang="en-US" dirty="0" smtClean="0">
                <a:sym typeface="Wingdings" panose="05000000000000000000" pitchFamily="2" charset="2"/>
              </a:rPr>
              <a:t> 100) + (1000  10)</a:t>
            </a:r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PhasePts</a:t>
            </a:r>
            <a:r>
              <a:rPr lang="en-US" dirty="0" smtClean="0"/>
              <a:t> = </a:t>
            </a:r>
            <a:r>
              <a:rPr lang="en-US" dirty="0" err="1" smtClean="0"/>
              <a:t>IIf</a:t>
            </a:r>
            <a:r>
              <a:rPr lang="en-US" dirty="0" smtClean="0"/>
              <a:t>([</a:t>
            </a:r>
            <a:r>
              <a:rPr lang="en-US" dirty="0" err="1" smtClean="0"/>
              <a:t>PhaseType</a:t>
            </a:r>
            <a:r>
              <a:rPr lang="en-US" dirty="0" smtClean="0"/>
              <a:t>]= “Execute” , 10000 , 1000)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 err="1" smtClean="0"/>
              <a:t>AvailEndPts</a:t>
            </a:r>
            <a:r>
              <a:rPr lang="en-US" dirty="0" smtClean="0"/>
              <a:t> = 2000 - </a:t>
            </a:r>
            <a:r>
              <a:rPr lang="en-US" dirty="0" err="1" smtClean="0"/>
              <a:t>CountdownAvailEnd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CountdownAvailEnd</a:t>
            </a:r>
            <a:r>
              <a:rPr lang="en-US" dirty="0" smtClean="0"/>
              <a:t> = </a:t>
            </a:r>
            <a:r>
              <a:rPr lang="en-US" dirty="0" err="1" smtClean="0"/>
              <a:t>DateDiff</a:t>
            </a:r>
            <a:r>
              <a:rPr lang="en-US" dirty="0" smtClean="0"/>
              <a:t>(“</a:t>
            </a:r>
            <a:r>
              <a:rPr lang="en-US" dirty="0" err="1" smtClean="0"/>
              <a:t>d”,Date</a:t>
            </a:r>
            <a:r>
              <a:rPr lang="en-US" dirty="0" smtClean="0"/>
              <a:t>(), </a:t>
            </a:r>
            <a:r>
              <a:rPr lang="en-US" dirty="0" err="1" smtClean="0"/>
              <a:t>AVAILENDSAIL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dirty="0" err="1" smtClean="0"/>
              <a:t>SWPts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err="1" smtClean="0"/>
              <a:t>IIF</a:t>
            </a:r>
            <a:r>
              <a:rPr lang="en-US" dirty="0" smtClean="0"/>
              <a:t>(</a:t>
            </a:r>
            <a:r>
              <a:rPr lang="en-US" dirty="0" err="1" smtClean="0"/>
              <a:t>SWUPGRADE</a:t>
            </a:r>
            <a:r>
              <a:rPr lang="en-US" dirty="0" smtClean="0"/>
              <a:t> = “</a:t>
            </a:r>
            <a:r>
              <a:rPr lang="en-US" dirty="0" err="1" smtClean="0"/>
              <a:t>v5.4.0.1</a:t>
            </a:r>
            <a:r>
              <a:rPr lang="en-US" dirty="0" smtClean="0"/>
              <a:t>” , 1000,  100)</a:t>
            </a:r>
            <a:endParaRPr lang="en-US" dirty="0"/>
          </a:p>
          <a:p>
            <a:endParaRPr lang="en-US" dirty="0"/>
          </a:p>
          <a:p>
            <a:r>
              <a:rPr lang="en-US" dirty="0" err="1" smtClean="0"/>
              <a:t>NewPts</a:t>
            </a:r>
            <a:r>
              <a:rPr lang="en-US" dirty="0" smtClean="0"/>
              <a:t> = </a:t>
            </a:r>
            <a:r>
              <a:rPr lang="en-US" dirty="0" err="1" smtClean="0"/>
              <a:t>IIf</a:t>
            </a:r>
            <a:r>
              <a:rPr lang="en-US" dirty="0" smtClean="0"/>
              <a:t>(</a:t>
            </a:r>
            <a:r>
              <a:rPr lang="en-US" dirty="0" err="1" smtClean="0"/>
              <a:t>SRA</a:t>
            </a:r>
            <a:r>
              <a:rPr lang="en-US" dirty="0" smtClean="0"/>
              <a:t> = “NEW”, -1000, </a:t>
            </a:r>
            <a:r>
              <a:rPr lang="en-US" dirty="0"/>
              <a:t>1</a:t>
            </a:r>
            <a:r>
              <a:rPr lang="en-US" dirty="0" smtClean="0"/>
              <a:t>000)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433682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3" name="Group 82"/>
          <p:cNvGrpSpPr/>
          <p:nvPr/>
        </p:nvGrpSpPr>
        <p:grpSpPr>
          <a:xfrm>
            <a:off x="5209434" y="2362200"/>
            <a:ext cx="1638300" cy="2022461"/>
            <a:chOff x="1939290" y="1713824"/>
            <a:chExt cx="1638300" cy="2022461"/>
          </a:xfrm>
        </p:grpSpPr>
        <p:sp>
          <p:nvSpPr>
            <p:cNvPr id="84" name="Rectangle 83"/>
            <p:cNvSpPr/>
            <p:nvPr/>
          </p:nvSpPr>
          <p:spPr>
            <a:xfrm>
              <a:off x="1939290" y="1720775"/>
              <a:ext cx="1638300" cy="201551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206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cxnSp>
          <p:nvCxnSpPr>
            <p:cNvPr id="85" name="Straight Connector 84"/>
            <p:cNvCxnSpPr>
              <a:stCxn id="84" idx="2"/>
              <a:endCxn id="84" idx="0"/>
            </p:cNvCxnSpPr>
            <p:nvPr/>
          </p:nvCxnSpPr>
          <p:spPr>
            <a:xfrm flipV="1">
              <a:off x="2758440" y="1720775"/>
              <a:ext cx="0" cy="2015510"/>
            </a:xfrm>
            <a:prstGeom prst="line">
              <a:avLst/>
            </a:prstGeom>
            <a:ln>
              <a:solidFill>
                <a:srgbClr val="002060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/>
            <p:nvPr/>
          </p:nvCxnSpPr>
          <p:spPr>
            <a:xfrm flipV="1">
              <a:off x="2359820" y="1713824"/>
              <a:ext cx="0" cy="2015510"/>
            </a:xfrm>
            <a:prstGeom prst="line">
              <a:avLst/>
            </a:prstGeom>
            <a:ln>
              <a:solidFill>
                <a:srgbClr val="00206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 flipV="1">
              <a:off x="3159918" y="1713824"/>
              <a:ext cx="0" cy="2015510"/>
            </a:xfrm>
            <a:prstGeom prst="line">
              <a:avLst/>
            </a:prstGeom>
            <a:ln>
              <a:solidFill>
                <a:srgbClr val="00206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8" name="Group 77"/>
          <p:cNvGrpSpPr/>
          <p:nvPr/>
        </p:nvGrpSpPr>
        <p:grpSpPr>
          <a:xfrm>
            <a:off x="3577589" y="2362200"/>
            <a:ext cx="1638300" cy="2022461"/>
            <a:chOff x="1939290" y="1713824"/>
            <a:chExt cx="1638300" cy="2022461"/>
          </a:xfrm>
        </p:grpSpPr>
        <p:sp>
          <p:nvSpPr>
            <p:cNvPr id="79" name="Rectangle 78"/>
            <p:cNvSpPr/>
            <p:nvPr/>
          </p:nvSpPr>
          <p:spPr>
            <a:xfrm>
              <a:off x="1939290" y="1720775"/>
              <a:ext cx="1638300" cy="201551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206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cxnSp>
          <p:nvCxnSpPr>
            <p:cNvPr id="80" name="Straight Connector 79"/>
            <p:cNvCxnSpPr>
              <a:stCxn id="79" idx="2"/>
              <a:endCxn id="79" idx="0"/>
            </p:cNvCxnSpPr>
            <p:nvPr/>
          </p:nvCxnSpPr>
          <p:spPr>
            <a:xfrm flipV="1">
              <a:off x="2758440" y="1720775"/>
              <a:ext cx="0" cy="2015510"/>
            </a:xfrm>
            <a:prstGeom prst="line">
              <a:avLst/>
            </a:prstGeom>
            <a:ln>
              <a:solidFill>
                <a:srgbClr val="002060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flipV="1">
              <a:off x="2359820" y="1713824"/>
              <a:ext cx="0" cy="2015510"/>
            </a:xfrm>
            <a:prstGeom prst="line">
              <a:avLst/>
            </a:prstGeom>
            <a:ln>
              <a:solidFill>
                <a:srgbClr val="00206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flipV="1">
              <a:off x="3159918" y="1713824"/>
              <a:ext cx="0" cy="2015510"/>
            </a:xfrm>
            <a:prstGeom prst="line">
              <a:avLst/>
            </a:prstGeom>
            <a:ln>
              <a:solidFill>
                <a:srgbClr val="00206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Group 21"/>
          <p:cNvGrpSpPr/>
          <p:nvPr/>
        </p:nvGrpSpPr>
        <p:grpSpPr>
          <a:xfrm>
            <a:off x="1939290" y="2362200"/>
            <a:ext cx="1638300" cy="2022461"/>
            <a:chOff x="1939290" y="1713824"/>
            <a:chExt cx="1638300" cy="2022461"/>
          </a:xfrm>
        </p:grpSpPr>
        <p:sp>
          <p:nvSpPr>
            <p:cNvPr id="72" name="Rectangle 71"/>
            <p:cNvSpPr/>
            <p:nvPr/>
          </p:nvSpPr>
          <p:spPr>
            <a:xfrm>
              <a:off x="1939290" y="1720775"/>
              <a:ext cx="1638300" cy="201551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206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cxnSp>
          <p:nvCxnSpPr>
            <p:cNvPr id="73" name="Straight Connector 72"/>
            <p:cNvCxnSpPr>
              <a:stCxn id="72" idx="2"/>
              <a:endCxn id="72" idx="0"/>
            </p:cNvCxnSpPr>
            <p:nvPr/>
          </p:nvCxnSpPr>
          <p:spPr>
            <a:xfrm flipV="1">
              <a:off x="2758440" y="1720775"/>
              <a:ext cx="0" cy="2015510"/>
            </a:xfrm>
            <a:prstGeom prst="line">
              <a:avLst/>
            </a:prstGeom>
            <a:ln>
              <a:solidFill>
                <a:srgbClr val="002060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flipV="1">
              <a:off x="2359820" y="1713824"/>
              <a:ext cx="0" cy="2015510"/>
            </a:xfrm>
            <a:prstGeom prst="line">
              <a:avLst/>
            </a:prstGeom>
            <a:ln>
              <a:solidFill>
                <a:srgbClr val="00206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flipV="1">
              <a:off x="3159918" y="1713824"/>
              <a:ext cx="0" cy="2015510"/>
            </a:xfrm>
            <a:prstGeom prst="line">
              <a:avLst/>
            </a:prstGeom>
            <a:ln>
              <a:solidFill>
                <a:srgbClr val="00206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5" name="Straight Connector 104"/>
          <p:cNvCxnSpPr/>
          <p:nvPr/>
        </p:nvCxnSpPr>
        <p:spPr>
          <a:xfrm flipV="1">
            <a:off x="2762250" y="2366666"/>
            <a:ext cx="0" cy="2015510"/>
          </a:xfrm>
          <a:prstGeom prst="line">
            <a:avLst/>
          </a:prstGeom>
          <a:ln>
            <a:solidFill>
              <a:srgbClr val="00206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Rectangle 67"/>
          <p:cNvSpPr/>
          <p:nvPr/>
        </p:nvSpPr>
        <p:spPr>
          <a:xfrm>
            <a:off x="307180" y="2369151"/>
            <a:ext cx="1638300" cy="2015510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Custom Gant Chart on ACCESS VBA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09899" y="2460020"/>
            <a:ext cx="2044755" cy="19221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r"/>
            <a:r>
              <a:rPr lang="en-US" sz="1200" dirty="0" smtClean="0"/>
              <a:t>Duration</a:t>
            </a:r>
            <a:endParaRPr lang="en-US" sz="1200" dirty="0"/>
          </a:p>
        </p:txBody>
      </p:sp>
      <p:sp>
        <p:nvSpPr>
          <p:cNvPr id="5" name="Rectangle 4"/>
          <p:cNvSpPr/>
          <p:nvPr/>
        </p:nvSpPr>
        <p:spPr>
          <a:xfrm>
            <a:off x="3009899" y="2460019"/>
            <a:ext cx="1333501" cy="1619019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200" dirty="0" smtClean="0"/>
              <a:t>% Complete</a:t>
            </a:r>
            <a:endParaRPr lang="en-US" sz="1200" dirty="0"/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5791200" y="2376578"/>
            <a:ext cx="0" cy="2005598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753100" y="3172600"/>
            <a:ext cx="5715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smtClean="0"/>
              <a:t>.2”</a:t>
            </a:r>
            <a:endParaRPr lang="en-US" sz="1200" dirty="0"/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2819400" y="2400976"/>
            <a:ext cx="0" cy="986134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2571749" y="2437188"/>
            <a:ext cx="43815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2590799" y="4382176"/>
            <a:ext cx="278130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flipV="1">
            <a:off x="4438651" y="3379377"/>
            <a:ext cx="1" cy="998333"/>
          </a:xfrm>
          <a:prstGeom prst="straightConnector1">
            <a:avLst/>
          </a:prstGeom>
          <a:ln w="63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4413358" y="3946549"/>
            <a:ext cx="70485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smtClean="0"/>
              <a:t>.8 x </a:t>
            </a:r>
            <a:r>
              <a:rPr lang="en-US" sz="800" dirty="0" smtClean="0"/>
              <a:t>Height</a:t>
            </a:r>
            <a:endParaRPr lang="en-US" sz="800" dirty="0"/>
          </a:p>
        </p:txBody>
      </p:sp>
      <p:cxnSp>
        <p:nvCxnSpPr>
          <p:cNvPr id="75" name="Straight Connector 74"/>
          <p:cNvCxnSpPr>
            <a:stCxn id="68" idx="2"/>
            <a:endCxn id="68" idx="0"/>
          </p:cNvCxnSpPr>
          <p:nvPr/>
        </p:nvCxnSpPr>
        <p:spPr>
          <a:xfrm flipV="1">
            <a:off x="1126330" y="2369151"/>
            <a:ext cx="0" cy="2015510"/>
          </a:xfrm>
          <a:prstGeom prst="line">
            <a:avLst/>
          </a:prstGeom>
          <a:ln>
            <a:solidFill>
              <a:srgbClr val="00206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>
            <a:off x="0" y="1139952"/>
            <a:ext cx="914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err="1" smtClean="0"/>
              <a:t>Box1</a:t>
            </a:r>
            <a:endParaRPr lang="en-US" sz="1000" dirty="0" smtClean="0"/>
          </a:p>
          <a:p>
            <a:r>
              <a:rPr lang="en-US" sz="1000" dirty="0" smtClean="0"/>
              <a:t>Top:  0.0”</a:t>
            </a:r>
          </a:p>
          <a:p>
            <a:r>
              <a:rPr lang="en-US" sz="1000" dirty="0" smtClean="0"/>
              <a:t>Left</a:t>
            </a:r>
            <a:r>
              <a:rPr lang="en-US" sz="1000" smtClean="0"/>
              <a:t>: </a:t>
            </a:r>
            <a:r>
              <a:rPr lang="en-US" sz="1000" smtClean="0"/>
              <a:t>6.25</a:t>
            </a:r>
            <a:r>
              <a:rPr lang="en-US" sz="1000" dirty="0" smtClean="0"/>
              <a:t>”</a:t>
            </a:r>
            <a:endParaRPr lang="en-US" sz="1000" dirty="0"/>
          </a:p>
        </p:txBody>
      </p:sp>
      <p:sp>
        <p:nvSpPr>
          <p:cNvPr id="87" name="TextBox 86"/>
          <p:cNvSpPr txBox="1"/>
          <p:nvPr/>
        </p:nvSpPr>
        <p:spPr>
          <a:xfrm>
            <a:off x="1963205" y="2522110"/>
            <a:ext cx="914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Top</a:t>
            </a:r>
            <a:r>
              <a:rPr lang="en-US" sz="1000" smtClean="0"/>
              <a:t>:  </a:t>
            </a:r>
            <a:r>
              <a:rPr lang="en-US" sz="1000" smtClean="0"/>
              <a:t>0.05</a:t>
            </a:r>
            <a:r>
              <a:rPr lang="en-US" sz="1000" dirty="0" smtClean="0"/>
              <a:t>”</a:t>
            </a:r>
          </a:p>
          <a:p>
            <a:r>
              <a:rPr lang="en-US" sz="1000" dirty="0" smtClean="0"/>
              <a:t>Height: .155”</a:t>
            </a:r>
          </a:p>
          <a:p>
            <a:r>
              <a:rPr lang="en-US" sz="1000" dirty="0" smtClean="0"/>
              <a:t>Left</a:t>
            </a:r>
            <a:r>
              <a:rPr lang="en-US" sz="1000" smtClean="0"/>
              <a:t>: </a:t>
            </a:r>
            <a:r>
              <a:rPr lang="en-US" sz="1000" smtClean="0"/>
              <a:t>Start</a:t>
            </a:r>
            <a:r>
              <a:rPr lang="en-US" sz="1000" smtClean="0"/>
              <a:t>”</a:t>
            </a:r>
            <a:endParaRPr lang="en-US" sz="1000" dirty="0"/>
          </a:p>
        </p:txBody>
      </p:sp>
      <p:sp>
        <p:nvSpPr>
          <p:cNvPr id="88" name="TextBox 87"/>
          <p:cNvSpPr txBox="1"/>
          <p:nvPr/>
        </p:nvSpPr>
        <p:spPr>
          <a:xfrm>
            <a:off x="762000" y="1371600"/>
            <a:ext cx="914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smtClean="0"/>
              <a:t>Line2</a:t>
            </a:r>
            <a:endParaRPr lang="en-US" sz="1000" dirty="0" smtClean="0"/>
          </a:p>
          <a:p>
            <a:r>
              <a:rPr lang="en-US" sz="1000" dirty="0" smtClean="0"/>
              <a:t>Top:  0.0”</a:t>
            </a:r>
          </a:p>
          <a:p>
            <a:r>
              <a:rPr lang="en-US" sz="1000" dirty="0" smtClean="0"/>
              <a:t>Left</a:t>
            </a:r>
            <a:r>
              <a:rPr lang="en-US" sz="1000" smtClean="0"/>
              <a:t>: </a:t>
            </a:r>
            <a:r>
              <a:rPr lang="en-US" sz="1000" smtClean="0"/>
              <a:t>6.75</a:t>
            </a:r>
            <a:r>
              <a:rPr lang="en-US" sz="1000" dirty="0" smtClean="0"/>
              <a:t>”</a:t>
            </a:r>
            <a:endParaRPr lang="en-US" sz="1000" dirty="0"/>
          </a:p>
        </p:txBody>
      </p:sp>
      <p:sp>
        <p:nvSpPr>
          <p:cNvPr id="89" name="TextBox 88"/>
          <p:cNvSpPr txBox="1"/>
          <p:nvPr/>
        </p:nvSpPr>
        <p:spPr>
          <a:xfrm>
            <a:off x="4933950" y="1139952"/>
            <a:ext cx="914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err="1" smtClean="0"/>
              <a:t>Box4</a:t>
            </a:r>
            <a:endParaRPr lang="en-US" sz="1000" dirty="0" smtClean="0"/>
          </a:p>
          <a:p>
            <a:r>
              <a:rPr lang="en-US" sz="1000" dirty="0" smtClean="0"/>
              <a:t>Top:  0.0”</a:t>
            </a:r>
          </a:p>
          <a:p>
            <a:r>
              <a:rPr lang="en-US" sz="1000" dirty="0" smtClean="0"/>
              <a:t>Left</a:t>
            </a:r>
            <a:r>
              <a:rPr lang="en-US" sz="1000" smtClean="0"/>
              <a:t>: </a:t>
            </a:r>
            <a:r>
              <a:rPr lang="en-US" sz="1000" smtClean="0"/>
              <a:t>9</a:t>
            </a:r>
            <a:r>
              <a:rPr lang="en-US" sz="1000" smtClean="0"/>
              <a:t>.25</a:t>
            </a:r>
            <a:r>
              <a:rPr lang="en-US" sz="1000" smtClean="0"/>
              <a:t>”</a:t>
            </a:r>
            <a:endParaRPr lang="en-US" sz="1000" dirty="0"/>
          </a:p>
        </p:txBody>
      </p:sp>
      <p:cxnSp>
        <p:nvCxnSpPr>
          <p:cNvPr id="90" name="Straight Connector 89"/>
          <p:cNvCxnSpPr/>
          <p:nvPr/>
        </p:nvCxnSpPr>
        <p:spPr>
          <a:xfrm>
            <a:off x="304800" y="4382176"/>
            <a:ext cx="0" cy="762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>
            <a:off x="1943100" y="4382176"/>
            <a:ext cx="0" cy="4572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/>
          <p:nvPr/>
        </p:nvCxnSpPr>
        <p:spPr>
          <a:xfrm>
            <a:off x="304800" y="4834406"/>
            <a:ext cx="1638300" cy="1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TextBox 96"/>
          <p:cNvSpPr txBox="1"/>
          <p:nvPr/>
        </p:nvSpPr>
        <p:spPr>
          <a:xfrm>
            <a:off x="1160144" y="4634021"/>
            <a:ext cx="3467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smtClean="0"/>
              <a:t>1”</a:t>
            </a:r>
            <a:endParaRPr lang="en-US" sz="1200" dirty="0"/>
          </a:p>
        </p:txBody>
      </p:sp>
      <p:cxnSp>
        <p:nvCxnSpPr>
          <p:cNvPr id="98" name="Straight Arrow Connector 97"/>
          <p:cNvCxnSpPr/>
          <p:nvPr/>
        </p:nvCxnSpPr>
        <p:spPr>
          <a:xfrm>
            <a:off x="332635" y="4998114"/>
            <a:ext cx="6515099" cy="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Box 107"/>
          <p:cNvSpPr txBox="1"/>
          <p:nvPr/>
        </p:nvSpPr>
        <p:spPr>
          <a:xfrm>
            <a:off x="1575561" y="1139952"/>
            <a:ext cx="123825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smtClean="0"/>
              <a:t>Box2</a:t>
            </a:r>
            <a:endParaRPr lang="en-US" sz="1000" dirty="0" smtClean="0"/>
          </a:p>
          <a:p>
            <a:r>
              <a:rPr lang="en-US" sz="1000" dirty="0" smtClean="0"/>
              <a:t>Top:  0.0”</a:t>
            </a:r>
          </a:p>
          <a:p>
            <a:r>
              <a:rPr lang="en-US" sz="1000" dirty="0" smtClean="0"/>
              <a:t>Left</a:t>
            </a:r>
            <a:r>
              <a:rPr lang="en-US" sz="1000" smtClean="0"/>
              <a:t>: </a:t>
            </a:r>
            <a:r>
              <a:rPr lang="en-US" sz="1000" smtClean="0"/>
              <a:t>7.25”</a:t>
            </a:r>
            <a:endParaRPr lang="en-US" sz="1000" dirty="0"/>
          </a:p>
        </p:txBody>
      </p:sp>
      <p:sp>
        <p:nvSpPr>
          <p:cNvPr id="109" name="TextBox 108"/>
          <p:cNvSpPr txBox="1"/>
          <p:nvPr/>
        </p:nvSpPr>
        <p:spPr>
          <a:xfrm>
            <a:off x="3244849" y="1139952"/>
            <a:ext cx="914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err="1" smtClean="0"/>
              <a:t>Box3</a:t>
            </a:r>
            <a:endParaRPr lang="en-US" sz="1000" dirty="0" smtClean="0"/>
          </a:p>
          <a:p>
            <a:r>
              <a:rPr lang="en-US" sz="1000" dirty="0" smtClean="0"/>
              <a:t>Top:  0.0”</a:t>
            </a:r>
          </a:p>
          <a:p>
            <a:r>
              <a:rPr lang="en-US" sz="1000" dirty="0" smtClean="0"/>
              <a:t>Left</a:t>
            </a:r>
            <a:r>
              <a:rPr lang="en-US" sz="1000" smtClean="0"/>
              <a:t>: </a:t>
            </a:r>
            <a:r>
              <a:rPr lang="en-US" sz="1000" smtClean="0"/>
              <a:t>8.25”</a:t>
            </a:r>
            <a:endParaRPr lang="en-US" sz="1000" dirty="0"/>
          </a:p>
        </p:txBody>
      </p:sp>
      <p:cxnSp>
        <p:nvCxnSpPr>
          <p:cNvPr id="110" name="Straight Connector 109"/>
          <p:cNvCxnSpPr/>
          <p:nvPr/>
        </p:nvCxnSpPr>
        <p:spPr>
          <a:xfrm>
            <a:off x="6847734" y="4384661"/>
            <a:ext cx="0" cy="76199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TextBox 112"/>
          <p:cNvSpPr txBox="1"/>
          <p:nvPr/>
        </p:nvSpPr>
        <p:spPr>
          <a:xfrm>
            <a:off x="2971800" y="4721115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smtClean="0"/>
              <a:t>4.0</a:t>
            </a:r>
            <a:r>
              <a:rPr lang="en-US" sz="1200" dirty="0" smtClean="0"/>
              <a:t>”</a:t>
            </a:r>
            <a:endParaRPr lang="en-US" sz="1200" dirty="0"/>
          </a:p>
        </p:txBody>
      </p:sp>
      <p:sp>
        <p:nvSpPr>
          <p:cNvPr id="117" name="TextBox 116"/>
          <p:cNvSpPr txBox="1"/>
          <p:nvPr/>
        </p:nvSpPr>
        <p:spPr>
          <a:xfrm>
            <a:off x="228600" y="5092005"/>
            <a:ext cx="88392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/>
              <a:t>TWIP</a:t>
            </a:r>
            <a:r>
              <a:rPr lang="en-US" sz="1400" dirty="0" smtClean="0"/>
              <a:t> = 1440 </a:t>
            </a:r>
            <a:r>
              <a:rPr lang="en-US" sz="1400" dirty="0" err="1" smtClean="0"/>
              <a:t>twips</a:t>
            </a:r>
            <a:endParaRPr lang="en-US" sz="1400" dirty="0" smtClean="0"/>
          </a:p>
          <a:p>
            <a:r>
              <a:rPr lang="en-US" sz="1400" dirty="0" err="1" smtClean="0"/>
              <a:t>SizeOfDay</a:t>
            </a:r>
            <a:r>
              <a:rPr lang="en-US" sz="1400" dirty="0" smtClean="0"/>
              <a:t> = (10.25”-8”)/</a:t>
            </a:r>
            <a:r>
              <a:rPr lang="en-US" sz="1400" dirty="0" err="1" smtClean="0"/>
              <a:t>TimePeriod</a:t>
            </a:r>
            <a:r>
              <a:rPr lang="en-US" sz="1400" dirty="0" smtClean="0"/>
              <a:t>*</a:t>
            </a:r>
            <a:r>
              <a:rPr lang="en-US" sz="1400" dirty="0" err="1" smtClean="0"/>
              <a:t>TWIP</a:t>
            </a:r>
            <a:r>
              <a:rPr lang="en-US" sz="1400" dirty="0" smtClean="0"/>
              <a:t>    [ex: 2.25/90 = 0.025”]  =&gt; 0.025*1440 = 36 </a:t>
            </a:r>
            <a:r>
              <a:rPr lang="en-US" sz="1400" dirty="0" err="1" smtClean="0"/>
              <a:t>twips</a:t>
            </a:r>
            <a:r>
              <a:rPr lang="en-US" sz="1400" dirty="0" smtClean="0"/>
              <a:t> = </a:t>
            </a:r>
            <a:r>
              <a:rPr lang="en-US" sz="1400" dirty="0" err="1" smtClean="0"/>
              <a:t>1day</a:t>
            </a:r>
            <a:endParaRPr lang="en-US" sz="1400" dirty="0" smtClean="0"/>
          </a:p>
          <a:p>
            <a:r>
              <a:rPr lang="en-US" sz="1400" dirty="0" err="1" smtClean="0"/>
              <a:t>ChartArea</a:t>
            </a:r>
            <a:r>
              <a:rPr lang="en-US" sz="1400" dirty="0" smtClean="0"/>
              <a:t>  Max and Min </a:t>
            </a:r>
            <a:r>
              <a:rPr lang="en-US" sz="1400" smtClean="0"/>
              <a:t>= </a:t>
            </a:r>
            <a:r>
              <a:rPr lang="en-US" sz="1400" smtClean="0"/>
              <a:t>11”*</a:t>
            </a:r>
            <a:r>
              <a:rPr lang="en-US" sz="1400" dirty="0" err="1" smtClean="0"/>
              <a:t>TWIP</a:t>
            </a:r>
            <a:r>
              <a:rPr lang="en-US" sz="1400" dirty="0" smtClean="0"/>
              <a:t> </a:t>
            </a:r>
            <a:r>
              <a:rPr lang="en-US" sz="1400" smtClean="0"/>
              <a:t>and </a:t>
            </a:r>
            <a:r>
              <a:rPr lang="en-US" sz="1400" smtClean="0"/>
              <a:t>6.25</a:t>
            </a:r>
            <a:r>
              <a:rPr lang="en-US" sz="1400" dirty="0" smtClean="0"/>
              <a:t>”*</a:t>
            </a:r>
            <a:r>
              <a:rPr lang="en-US" sz="1400" dirty="0" err="1" smtClean="0"/>
              <a:t>TWIP</a:t>
            </a:r>
            <a:r>
              <a:rPr lang="en-US" sz="1400" dirty="0" smtClean="0"/>
              <a:t> </a:t>
            </a:r>
            <a:r>
              <a:rPr lang="en-US" sz="1400" smtClean="0"/>
              <a:t>= </a:t>
            </a:r>
            <a:r>
              <a:rPr lang="en-US" sz="1400" smtClean="0"/>
              <a:t>11</a:t>
            </a:r>
            <a:r>
              <a:rPr lang="en-US" sz="1400" smtClean="0"/>
              <a:t>*1440 </a:t>
            </a:r>
            <a:r>
              <a:rPr lang="en-US" sz="1400" smtClean="0"/>
              <a:t>and </a:t>
            </a:r>
            <a:r>
              <a:rPr lang="en-US" sz="1400" smtClean="0"/>
              <a:t>6.25*1440 </a:t>
            </a:r>
            <a:r>
              <a:rPr lang="en-US" sz="1400" smtClean="0"/>
              <a:t>= </a:t>
            </a:r>
            <a:r>
              <a:rPr lang="en-US" sz="1400" smtClean="0"/>
              <a:t>15840 </a:t>
            </a:r>
            <a:r>
              <a:rPr lang="en-US" sz="1400" dirty="0" err="1" smtClean="0"/>
              <a:t>twips</a:t>
            </a:r>
            <a:r>
              <a:rPr lang="en-US" sz="1400" dirty="0" smtClean="0"/>
              <a:t> </a:t>
            </a:r>
            <a:r>
              <a:rPr lang="en-US" sz="1400" smtClean="0"/>
              <a:t>and </a:t>
            </a:r>
            <a:r>
              <a:rPr lang="en-US" sz="1400" smtClean="0"/>
              <a:t>900</a:t>
            </a:r>
            <a:r>
              <a:rPr lang="en-US" sz="1400" smtClean="0"/>
              <a:t>0 </a:t>
            </a:r>
            <a:r>
              <a:rPr lang="en-US" sz="1400" dirty="0" err="1" smtClean="0"/>
              <a:t>twips</a:t>
            </a:r>
            <a:endParaRPr lang="en-US" sz="1400" dirty="0" smtClean="0"/>
          </a:p>
          <a:p>
            <a:r>
              <a:rPr lang="en-US" sz="1400" dirty="0" err="1" smtClean="0"/>
              <a:t>MoveLeft</a:t>
            </a:r>
            <a:r>
              <a:rPr lang="en-US" sz="1400" dirty="0" smtClean="0"/>
              <a:t>() Must Fall </a:t>
            </a:r>
            <a:r>
              <a:rPr lang="en-US" sz="1400" smtClean="0"/>
              <a:t>Between </a:t>
            </a:r>
            <a:r>
              <a:rPr lang="en-US" sz="1400"/>
              <a:t>15840 </a:t>
            </a:r>
            <a:r>
              <a:rPr lang="en-US" sz="1400" smtClean="0">
                <a:sym typeface="Wingdings" panose="05000000000000000000" pitchFamily="2" charset="2"/>
              </a:rPr>
              <a:t> </a:t>
            </a:r>
            <a:r>
              <a:rPr lang="en-US" sz="1400"/>
              <a:t>9000 </a:t>
            </a:r>
            <a:r>
              <a:rPr lang="en-US" sz="1400" err="1" smtClean="0">
                <a:sym typeface="Wingdings" panose="05000000000000000000" pitchFamily="2" charset="2"/>
              </a:rPr>
              <a:t>twips</a:t>
            </a:r>
            <a:r>
              <a:rPr lang="en-US" sz="1400" smtClean="0">
                <a:sym typeface="Wingdings" panose="05000000000000000000" pitchFamily="2" charset="2"/>
              </a:rPr>
              <a:t> </a:t>
            </a:r>
            <a:r>
              <a:rPr lang="en-US" sz="1400" smtClean="0">
                <a:sym typeface="Wingdings" panose="05000000000000000000" pitchFamily="2" charset="2"/>
              </a:rPr>
              <a:t>(6.25”-11”) </a:t>
            </a:r>
            <a:r>
              <a:rPr lang="en-US" sz="1400" dirty="0" smtClean="0">
                <a:sym typeface="Wingdings" panose="05000000000000000000" pitchFamily="2" charset="2"/>
              </a:rPr>
              <a:t>to be on chart</a:t>
            </a:r>
          </a:p>
          <a:p>
            <a:r>
              <a:rPr lang="en-US" sz="1400" dirty="0" err="1" smtClean="0">
                <a:sym typeface="Wingdings" panose="05000000000000000000" pitchFamily="2" charset="2"/>
              </a:rPr>
              <a:t>ChartStart</a:t>
            </a:r>
            <a:r>
              <a:rPr lang="en-US" sz="1400" dirty="0" smtClean="0">
                <a:sym typeface="Wingdings" panose="05000000000000000000" pitchFamily="2" charset="2"/>
              </a:rPr>
              <a:t> </a:t>
            </a:r>
            <a:r>
              <a:rPr lang="en-US" sz="1400" smtClean="0">
                <a:sym typeface="Wingdings" panose="05000000000000000000" pitchFamily="2" charset="2"/>
              </a:rPr>
              <a:t>= </a:t>
            </a:r>
            <a:r>
              <a:rPr lang="en-US" sz="1400" smtClean="0">
                <a:sym typeface="Wingdings" panose="05000000000000000000" pitchFamily="2" charset="2"/>
              </a:rPr>
              <a:t>6.25”*</a:t>
            </a:r>
            <a:r>
              <a:rPr lang="en-US" sz="1400" dirty="0" err="1" smtClean="0">
                <a:sym typeface="Wingdings" panose="05000000000000000000" pitchFamily="2" charset="2"/>
              </a:rPr>
              <a:t>TWIP</a:t>
            </a:r>
            <a:r>
              <a:rPr lang="en-US" sz="1400" dirty="0" smtClean="0">
                <a:sym typeface="Wingdings" panose="05000000000000000000" pitchFamily="2" charset="2"/>
              </a:rPr>
              <a:t> </a:t>
            </a:r>
            <a:r>
              <a:rPr lang="en-US" sz="1400" smtClean="0">
                <a:sym typeface="Wingdings" panose="05000000000000000000" pitchFamily="2" charset="2"/>
              </a:rPr>
              <a:t>= </a:t>
            </a:r>
            <a:r>
              <a:rPr lang="en-US" sz="1400" smtClean="0">
                <a:sym typeface="Wingdings" panose="05000000000000000000" pitchFamily="2" charset="2"/>
              </a:rPr>
              <a:t>9000</a:t>
            </a:r>
            <a:endParaRPr lang="en-US" sz="1400" dirty="0" smtClean="0"/>
          </a:p>
        </p:txBody>
      </p:sp>
      <p:cxnSp>
        <p:nvCxnSpPr>
          <p:cNvPr id="118" name="Straight Connector 117"/>
          <p:cNvCxnSpPr/>
          <p:nvPr/>
        </p:nvCxnSpPr>
        <p:spPr>
          <a:xfrm flipV="1">
            <a:off x="4057649" y="2383019"/>
            <a:ext cx="0" cy="2015510"/>
          </a:xfrm>
          <a:prstGeom prst="line">
            <a:avLst/>
          </a:prstGeom>
          <a:ln w="76200">
            <a:solidFill>
              <a:srgbClr val="00B05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2447077" y="1371600"/>
            <a:ext cx="914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smtClean="0"/>
              <a:t>Line6</a:t>
            </a:r>
            <a:endParaRPr lang="en-US" sz="1000" dirty="0" smtClean="0"/>
          </a:p>
          <a:p>
            <a:r>
              <a:rPr lang="en-US" sz="1000" dirty="0" smtClean="0"/>
              <a:t>Top:  0.0”</a:t>
            </a:r>
          </a:p>
          <a:p>
            <a:r>
              <a:rPr lang="en-US" sz="1000" dirty="0" smtClean="0"/>
              <a:t>Left</a:t>
            </a:r>
            <a:r>
              <a:rPr lang="en-US" sz="1000" smtClean="0"/>
              <a:t>: </a:t>
            </a:r>
            <a:r>
              <a:rPr lang="en-US" sz="1000" smtClean="0"/>
              <a:t>7</a:t>
            </a:r>
            <a:r>
              <a:rPr lang="en-US" sz="1000" smtClean="0"/>
              <a:t>.75</a:t>
            </a:r>
            <a:r>
              <a:rPr lang="en-US" sz="1000" dirty="0" smtClean="0"/>
              <a:t>”</a:t>
            </a:r>
            <a:endParaRPr lang="en-US" sz="1000" dirty="0"/>
          </a:p>
        </p:txBody>
      </p:sp>
      <p:sp>
        <p:nvSpPr>
          <p:cNvPr id="47" name="TextBox 46"/>
          <p:cNvSpPr txBox="1"/>
          <p:nvPr/>
        </p:nvSpPr>
        <p:spPr>
          <a:xfrm>
            <a:off x="4143374" y="1371600"/>
            <a:ext cx="914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smtClean="0"/>
              <a:t>Line10</a:t>
            </a:r>
            <a:endParaRPr lang="en-US" sz="1000" dirty="0" smtClean="0"/>
          </a:p>
          <a:p>
            <a:r>
              <a:rPr lang="en-US" sz="1000" dirty="0" smtClean="0"/>
              <a:t>Top:  0.0”</a:t>
            </a:r>
          </a:p>
          <a:p>
            <a:r>
              <a:rPr lang="en-US" sz="1000" dirty="0" smtClean="0"/>
              <a:t>Left</a:t>
            </a:r>
            <a:r>
              <a:rPr lang="en-US" sz="1000" smtClean="0"/>
              <a:t>: </a:t>
            </a:r>
            <a:r>
              <a:rPr lang="en-US" sz="1000" smtClean="0"/>
              <a:t>8.75</a:t>
            </a:r>
            <a:r>
              <a:rPr lang="en-US" sz="1000" dirty="0" smtClean="0"/>
              <a:t>”</a:t>
            </a:r>
            <a:endParaRPr lang="en-US" sz="1000" dirty="0"/>
          </a:p>
        </p:txBody>
      </p:sp>
      <p:sp>
        <p:nvSpPr>
          <p:cNvPr id="62" name="TextBox 61"/>
          <p:cNvSpPr txBox="1"/>
          <p:nvPr/>
        </p:nvSpPr>
        <p:spPr>
          <a:xfrm>
            <a:off x="5791200" y="1371600"/>
            <a:ext cx="914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smtClean="0"/>
              <a:t>Line14</a:t>
            </a:r>
            <a:endParaRPr lang="en-US" sz="1000" dirty="0" smtClean="0"/>
          </a:p>
          <a:p>
            <a:r>
              <a:rPr lang="en-US" sz="1000" dirty="0" smtClean="0"/>
              <a:t>Top:  0.0”</a:t>
            </a:r>
          </a:p>
          <a:p>
            <a:r>
              <a:rPr lang="en-US" sz="1000" dirty="0" smtClean="0"/>
              <a:t>Left</a:t>
            </a:r>
            <a:r>
              <a:rPr lang="en-US" sz="1000" smtClean="0"/>
              <a:t>: </a:t>
            </a:r>
            <a:r>
              <a:rPr lang="en-US" sz="1000" smtClean="0"/>
              <a:t>9</a:t>
            </a:r>
            <a:r>
              <a:rPr lang="en-US" sz="1000" smtClean="0"/>
              <a:t>.7</a:t>
            </a:r>
            <a:r>
              <a:rPr lang="en-US" sz="1000" smtClean="0"/>
              <a:t>5</a:t>
            </a:r>
            <a:r>
              <a:rPr lang="en-US" sz="1000" dirty="0" smtClean="0"/>
              <a:t>”</a:t>
            </a:r>
            <a:endParaRPr lang="en-US" sz="1000" dirty="0"/>
          </a:p>
        </p:txBody>
      </p:sp>
      <p:cxnSp>
        <p:nvCxnSpPr>
          <p:cNvPr id="48" name="Straight Connector 47"/>
          <p:cNvCxnSpPr/>
          <p:nvPr/>
        </p:nvCxnSpPr>
        <p:spPr>
          <a:xfrm flipV="1">
            <a:off x="727710" y="2362200"/>
            <a:ext cx="0" cy="2015510"/>
          </a:xfrm>
          <a:prstGeom prst="line">
            <a:avLst/>
          </a:prstGeom>
          <a:ln>
            <a:solidFill>
              <a:srgbClr val="00206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V="1">
            <a:off x="1527808" y="2362200"/>
            <a:ext cx="0" cy="2015510"/>
          </a:xfrm>
          <a:prstGeom prst="line">
            <a:avLst/>
          </a:prstGeom>
          <a:ln>
            <a:solidFill>
              <a:srgbClr val="00206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>
            <a:off x="304800" y="4643038"/>
            <a:ext cx="1219200" cy="2965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1047749" y="4445321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smtClean="0"/>
              <a:t>.75</a:t>
            </a:r>
            <a:r>
              <a:rPr lang="en-US" sz="1200" smtClean="0"/>
              <a:t>”</a:t>
            </a:r>
            <a:endParaRPr lang="en-US" sz="1200" dirty="0"/>
          </a:p>
        </p:txBody>
      </p:sp>
      <p:cxnSp>
        <p:nvCxnSpPr>
          <p:cNvPr id="56" name="Straight Connector 55"/>
          <p:cNvCxnSpPr/>
          <p:nvPr/>
        </p:nvCxnSpPr>
        <p:spPr>
          <a:xfrm>
            <a:off x="1523998" y="4377710"/>
            <a:ext cx="0" cy="26532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>
            <a:off x="312418" y="4526263"/>
            <a:ext cx="802005" cy="1649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1123948" y="4369776"/>
            <a:ext cx="0" cy="12177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592929" y="4310039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smtClean="0"/>
              <a:t>.5</a:t>
            </a:r>
            <a:r>
              <a:rPr lang="en-US" sz="1200" smtClean="0"/>
              <a:t>”</a:t>
            </a:r>
            <a:endParaRPr lang="en-US" sz="1200" dirty="0"/>
          </a:p>
        </p:txBody>
      </p:sp>
      <p:cxnSp>
        <p:nvCxnSpPr>
          <p:cNvPr id="69" name="Straight Arrow Connector 68"/>
          <p:cNvCxnSpPr/>
          <p:nvPr/>
        </p:nvCxnSpPr>
        <p:spPr>
          <a:xfrm>
            <a:off x="312418" y="4151676"/>
            <a:ext cx="403148" cy="378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332635" y="3934181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smtClean="0"/>
              <a:t>.25</a:t>
            </a:r>
            <a:r>
              <a:rPr lang="en-US" sz="1200" smtClean="0"/>
              <a:t>”</a:t>
            </a:r>
            <a:endParaRPr lang="en-US" sz="1200" dirty="0"/>
          </a:p>
        </p:txBody>
      </p:sp>
      <p:sp>
        <p:nvSpPr>
          <p:cNvPr id="103" name="TextBox 102"/>
          <p:cNvSpPr txBox="1"/>
          <p:nvPr/>
        </p:nvSpPr>
        <p:spPr>
          <a:xfrm>
            <a:off x="394461" y="1828800"/>
            <a:ext cx="914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smtClean="0"/>
              <a:t>Line1</a:t>
            </a:r>
            <a:endParaRPr lang="en-US" sz="1000" dirty="0" smtClean="0"/>
          </a:p>
          <a:p>
            <a:r>
              <a:rPr lang="en-US" sz="1000" dirty="0" smtClean="0"/>
              <a:t>Top:  0.0”</a:t>
            </a:r>
          </a:p>
          <a:p>
            <a:r>
              <a:rPr lang="en-US" sz="1000" dirty="0" smtClean="0"/>
              <a:t>Left</a:t>
            </a:r>
            <a:r>
              <a:rPr lang="en-US" sz="1000" smtClean="0"/>
              <a:t>: </a:t>
            </a:r>
            <a:r>
              <a:rPr lang="en-US" sz="1000" smtClean="0"/>
              <a:t>6.75</a:t>
            </a:r>
            <a:r>
              <a:rPr lang="en-US" sz="1000" dirty="0" smtClean="0"/>
              <a:t>”</a:t>
            </a:r>
            <a:endParaRPr lang="en-US" sz="1000" dirty="0"/>
          </a:p>
        </p:txBody>
      </p:sp>
      <p:sp>
        <p:nvSpPr>
          <p:cNvPr id="111" name="TextBox 110"/>
          <p:cNvSpPr txBox="1"/>
          <p:nvPr/>
        </p:nvSpPr>
        <p:spPr>
          <a:xfrm>
            <a:off x="1251710" y="1828800"/>
            <a:ext cx="914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smtClean="0"/>
              <a:t>Line3</a:t>
            </a:r>
            <a:endParaRPr lang="en-US" sz="1000" dirty="0" smtClean="0"/>
          </a:p>
          <a:p>
            <a:r>
              <a:rPr lang="en-US" sz="1000" dirty="0" smtClean="0"/>
              <a:t>Top:  0.0”</a:t>
            </a:r>
          </a:p>
          <a:p>
            <a:r>
              <a:rPr lang="en-US" sz="1000" dirty="0" smtClean="0"/>
              <a:t>Left</a:t>
            </a:r>
            <a:r>
              <a:rPr lang="en-US" sz="1000" smtClean="0"/>
              <a:t>: </a:t>
            </a:r>
            <a:r>
              <a:rPr lang="en-US" sz="1000" smtClean="0"/>
              <a:t>7”</a:t>
            </a:r>
            <a:endParaRPr lang="en-US" sz="1000" dirty="0"/>
          </a:p>
        </p:txBody>
      </p:sp>
      <p:sp>
        <p:nvSpPr>
          <p:cNvPr id="112" name="TextBox 111"/>
          <p:cNvSpPr txBox="1"/>
          <p:nvPr/>
        </p:nvSpPr>
        <p:spPr>
          <a:xfrm>
            <a:off x="2126388" y="1828800"/>
            <a:ext cx="914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smtClean="0"/>
              <a:t>Line5</a:t>
            </a:r>
            <a:endParaRPr lang="en-US" sz="1000" dirty="0" smtClean="0"/>
          </a:p>
          <a:p>
            <a:r>
              <a:rPr lang="en-US" sz="1000" dirty="0" smtClean="0"/>
              <a:t>Top:  0.0”</a:t>
            </a:r>
          </a:p>
          <a:p>
            <a:r>
              <a:rPr lang="en-US" sz="1000" dirty="0" smtClean="0"/>
              <a:t>Left</a:t>
            </a:r>
            <a:r>
              <a:rPr lang="en-US" sz="1000" smtClean="0"/>
              <a:t>: </a:t>
            </a:r>
            <a:r>
              <a:rPr lang="en-US" sz="1000" smtClean="0"/>
              <a:t>7.5</a:t>
            </a:r>
            <a:r>
              <a:rPr lang="en-US" sz="1000" dirty="0" smtClean="0"/>
              <a:t>”</a:t>
            </a:r>
            <a:endParaRPr lang="en-US" sz="1000" dirty="0"/>
          </a:p>
        </p:txBody>
      </p:sp>
      <p:sp>
        <p:nvSpPr>
          <p:cNvPr id="114" name="TextBox 113"/>
          <p:cNvSpPr txBox="1"/>
          <p:nvPr/>
        </p:nvSpPr>
        <p:spPr>
          <a:xfrm>
            <a:off x="2983637" y="1828800"/>
            <a:ext cx="914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smtClean="0"/>
              <a:t>Line7</a:t>
            </a:r>
            <a:endParaRPr lang="en-US" sz="1000" dirty="0" smtClean="0"/>
          </a:p>
          <a:p>
            <a:r>
              <a:rPr lang="en-US" sz="1000" dirty="0" smtClean="0"/>
              <a:t>Top:  0.0”</a:t>
            </a:r>
          </a:p>
          <a:p>
            <a:r>
              <a:rPr lang="en-US" sz="1000" dirty="0" smtClean="0"/>
              <a:t>Left</a:t>
            </a:r>
            <a:r>
              <a:rPr lang="en-US" sz="1000" smtClean="0"/>
              <a:t>: </a:t>
            </a:r>
            <a:r>
              <a:rPr lang="en-US" sz="1000" smtClean="0"/>
              <a:t>8”</a:t>
            </a:r>
            <a:endParaRPr lang="en-US" sz="1000" dirty="0"/>
          </a:p>
        </p:txBody>
      </p:sp>
      <p:cxnSp>
        <p:nvCxnSpPr>
          <p:cNvPr id="115" name="Straight Connector 114"/>
          <p:cNvCxnSpPr/>
          <p:nvPr/>
        </p:nvCxnSpPr>
        <p:spPr>
          <a:xfrm>
            <a:off x="5840166" y="2434263"/>
            <a:ext cx="43815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TextBox 115"/>
          <p:cNvSpPr txBox="1"/>
          <p:nvPr/>
        </p:nvSpPr>
        <p:spPr>
          <a:xfrm>
            <a:off x="3662878" y="1828800"/>
            <a:ext cx="914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smtClean="0"/>
              <a:t>Line9</a:t>
            </a:r>
            <a:endParaRPr lang="en-US" sz="1000" dirty="0" smtClean="0"/>
          </a:p>
          <a:p>
            <a:r>
              <a:rPr lang="en-US" sz="1000" dirty="0" smtClean="0"/>
              <a:t>Top:  0.0”</a:t>
            </a:r>
          </a:p>
          <a:p>
            <a:r>
              <a:rPr lang="en-US" sz="1000" dirty="0" smtClean="0"/>
              <a:t>Left</a:t>
            </a:r>
            <a:r>
              <a:rPr lang="en-US" sz="1000" smtClean="0"/>
              <a:t>: </a:t>
            </a:r>
            <a:r>
              <a:rPr lang="en-US" sz="1000" smtClean="0"/>
              <a:t>8</a:t>
            </a:r>
            <a:r>
              <a:rPr lang="en-US" sz="1000" smtClean="0"/>
              <a:t>.5</a:t>
            </a:r>
            <a:r>
              <a:rPr lang="en-US" sz="1000" dirty="0" smtClean="0"/>
              <a:t>”</a:t>
            </a:r>
            <a:endParaRPr lang="en-US" sz="1000" dirty="0"/>
          </a:p>
        </p:txBody>
      </p:sp>
      <p:sp>
        <p:nvSpPr>
          <p:cNvPr id="119" name="TextBox 118"/>
          <p:cNvSpPr txBox="1"/>
          <p:nvPr/>
        </p:nvSpPr>
        <p:spPr>
          <a:xfrm>
            <a:off x="4520127" y="1828800"/>
            <a:ext cx="914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smtClean="0"/>
              <a:t>Line11</a:t>
            </a:r>
            <a:endParaRPr lang="en-US" sz="1000" dirty="0" smtClean="0"/>
          </a:p>
          <a:p>
            <a:r>
              <a:rPr lang="en-US" sz="1000" dirty="0" smtClean="0"/>
              <a:t>Top:  0.0”</a:t>
            </a:r>
          </a:p>
          <a:p>
            <a:r>
              <a:rPr lang="en-US" sz="1000" dirty="0" smtClean="0"/>
              <a:t>Left</a:t>
            </a:r>
            <a:r>
              <a:rPr lang="en-US" sz="1000" smtClean="0"/>
              <a:t>: </a:t>
            </a:r>
            <a:r>
              <a:rPr lang="en-US" sz="1000" smtClean="0"/>
              <a:t>9”</a:t>
            </a:r>
            <a:endParaRPr lang="en-US" sz="1000" dirty="0"/>
          </a:p>
        </p:txBody>
      </p:sp>
      <p:sp>
        <p:nvSpPr>
          <p:cNvPr id="120" name="TextBox 119"/>
          <p:cNvSpPr txBox="1"/>
          <p:nvPr/>
        </p:nvSpPr>
        <p:spPr>
          <a:xfrm>
            <a:off x="5394805" y="1828800"/>
            <a:ext cx="914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smtClean="0"/>
              <a:t>Line13</a:t>
            </a:r>
            <a:endParaRPr lang="en-US" sz="1000" dirty="0" smtClean="0"/>
          </a:p>
          <a:p>
            <a:r>
              <a:rPr lang="en-US" sz="1000" dirty="0" smtClean="0"/>
              <a:t>Top:  0.0”</a:t>
            </a:r>
          </a:p>
          <a:p>
            <a:r>
              <a:rPr lang="en-US" sz="1000" dirty="0" smtClean="0"/>
              <a:t>Left</a:t>
            </a:r>
            <a:r>
              <a:rPr lang="en-US" sz="1000" smtClean="0"/>
              <a:t>: </a:t>
            </a:r>
            <a:r>
              <a:rPr lang="en-US" sz="1000" smtClean="0"/>
              <a:t>9.5</a:t>
            </a:r>
            <a:r>
              <a:rPr lang="en-US" sz="1000" dirty="0" smtClean="0"/>
              <a:t>”</a:t>
            </a:r>
            <a:endParaRPr lang="en-US" sz="1000" dirty="0"/>
          </a:p>
        </p:txBody>
      </p:sp>
      <p:sp>
        <p:nvSpPr>
          <p:cNvPr id="121" name="TextBox 120"/>
          <p:cNvSpPr txBox="1"/>
          <p:nvPr/>
        </p:nvSpPr>
        <p:spPr>
          <a:xfrm>
            <a:off x="6252054" y="1828800"/>
            <a:ext cx="914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smtClean="0"/>
              <a:t>Line15</a:t>
            </a:r>
            <a:endParaRPr lang="en-US" sz="1000" dirty="0" smtClean="0"/>
          </a:p>
          <a:p>
            <a:r>
              <a:rPr lang="en-US" sz="1000" dirty="0" smtClean="0"/>
              <a:t>Top:  0.0”</a:t>
            </a:r>
          </a:p>
          <a:p>
            <a:r>
              <a:rPr lang="en-US" sz="1000" dirty="0" smtClean="0"/>
              <a:t>Left</a:t>
            </a:r>
            <a:r>
              <a:rPr lang="en-US" sz="1000" smtClean="0"/>
              <a:t>: </a:t>
            </a:r>
            <a:r>
              <a:rPr lang="en-US" sz="1000" smtClean="0"/>
              <a:t>10”</a:t>
            </a:r>
            <a:endParaRPr lang="en-US" sz="1000" dirty="0"/>
          </a:p>
        </p:txBody>
      </p:sp>
      <p:sp>
        <p:nvSpPr>
          <p:cNvPr id="125" name="TextBox 124"/>
          <p:cNvSpPr txBox="1"/>
          <p:nvPr/>
        </p:nvSpPr>
        <p:spPr>
          <a:xfrm>
            <a:off x="3581400" y="4377710"/>
            <a:ext cx="120062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smtClean="0"/>
              <a:t>Line_Current_Date</a:t>
            </a:r>
            <a:endParaRPr lang="en-US" sz="1000" dirty="0" smtClean="0"/>
          </a:p>
          <a:p>
            <a:r>
              <a:rPr lang="en-US" sz="1000" dirty="0" smtClean="0"/>
              <a:t>Top:  0.0”</a:t>
            </a:r>
          </a:p>
          <a:p>
            <a:r>
              <a:rPr lang="en-US" sz="1000" dirty="0" smtClean="0"/>
              <a:t>Left</a:t>
            </a:r>
            <a:r>
              <a:rPr lang="en-US" sz="1000" smtClean="0"/>
              <a:t>: </a:t>
            </a:r>
            <a:r>
              <a:rPr lang="en-US" sz="1000" smtClean="0"/>
              <a:t>8</a:t>
            </a:r>
            <a:r>
              <a:rPr lang="en-US" sz="1000" smtClean="0"/>
              <a:t>.5</a:t>
            </a:r>
            <a:r>
              <a:rPr lang="en-US" sz="1000" dirty="0" smtClean="0"/>
              <a:t>”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9473276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3" name="Group 82"/>
          <p:cNvGrpSpPr/>
          <p:nvPr/>
        </p:nvGrpSpPr>
        <p:grpSpPr>
          <a:xfrm>
            <a:off x="5209434" y="2362200"/>
            <a:ext cx="1638300" cy="2022461"/>
            <a:chOff x="1939290" y="1713824"/>
            <a:chExt cx="1638300" cy="2022461"/>
          </a:xfrm>
        </p:grpSpPr>
        <p:sp>
          <p:nvSpPr>
            <p:cNvPr id="84" name="Rectangle 83"/>
            <p:cNvSpPr/>
            <p:nvPr/>
          </p:nvSpPr>
          <p:spPr>
            <a:xfrm>
              <a:off x="1939290" y="1720775"/>
              <a:ext cx="1638300" cy="201551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206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cxnSp>
          <p:nvCxnSpPr>
            <p:cNvPr id="85" name="Straight Connector 84"/>
            <p:cNvCxnSpPr>
              <a:stCxn id="84" idx="2"/>
              <a:endCxn id="84" idx="0"/>
            </p:cNvCxnSpPr>
            <p:nvPr/>
          </p:nvCxnSpPr>
          <p:spPr>
            <a:xfrm flipV="1">
              <a:off x="2758440" y="1720775"/>
              <a:ext cx="0" cy="2015510"/>
            </a:xfrm>
            <a:prstGeom prst="line">
              <a:avLst/>
            </a:prstGeom>
            <a:ln>
              <a:solidFill>
                <a:srgbClr val="002060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/>
            <p:nvPr/>
          </p:nvCxnSpPr>
          <p:spPr>
            <a:xfrm flipV="1">
              <a:off x="2359820" y="1713824"/>
              <a:ext cx="0" cy="2015510"/>
            </a:xfrm>
            <a:prstGeom prst="line">
              <a:avLst/>
            </a:prstGeom>
            <a:ln>
              <a:solidFill>
                <a:srgbClr val="00206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 flipV="1">
              <a:off x="3159918" y="1713824"/>
              <a:ext cx="0" cy="2015510"/>
            </a:xfrm>
            <a:prstGeom prst="line">
              <a:avLst/>
            </a:prstGeom>
            <a:ln>
              <a:solidFill>
                <a:srgbClr val="00206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8" name="Group 77"/>
          <p:cNvGrpSpPr/>
          <p:nvPr/>
        </p:nvGrpSpPr>
        <p:grpSpPr>
          <a:xfrm>
            <a:off x="3577589" y="2362200"/>
            <a:ext cx="1638300" cy="2022461"/>
            <a:chOff x="1939290" y="1713824"/>
            <a:chExt cx="1638300" cy="2022461"/>
          </a:xfrm>
        </p:grpSpPr>
        <p:sp>
          <p:nvSpPr>
            <p:cNvPr id="79" name="Rectangle 78"/>
            <p:cNvSpPr/>
            <p:nvPr/>
          </p:nvSpPr>
          <p:spPr>
            <a:xfrm>
              <a:off x="1939290" y="1720775"/>
              <a:ext cx="1638300" cy="201551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206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cxnSp>
          <p:nvCxnSpPr>
            <p:cNvPr id="80" name="Straight Connector 79"/>
            <p:cNvCxnSpPr>
              <a:stCxn id="79" idx="2"/>
              <a:endCxn id="79" idx="0"/>
            </p:cNvCxnSpPr>
            <p:nvPr/>
          </p:nvCxnSpPr>
          <p:spPr>
            <a:xfrm flipV="1">
              <a:off x="2758440" y="1720775"/>
              <a:ext cx="0" cy="2015510"/>
            </a:xfrm>
            <a:prstGeom prst="line">
              <a:avLst/>
            </a:prstGeom>
            <a:ln>
              <a:solidFill>
                <a:srgbClr val="002060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flipV="1">
              <a:off x="2359820" y="1713824"/>
              <a:ext cx="0" cy="2015510"/>
            </a:xfrm>
            <a:prstGeom prst="line">
              <a:avLst/>
            </a:prstGeom>
            <a:ln>
              <a:solidFill>
                <a:srgbClr val="00206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flipV="1">
              <a:off x="3159918" y="1713824"/>
              <a:ext cx="0" cy="2015510"/>
            </a:xfrm>
            <a:prstGeom prst="line">
              <a:avLst/>
            </a:prstGeom>
            <a:ln>
              <a:solidFill>
                <a:srgbClr val="00206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Group 21"/>
          <p:cNvGrpSpPr/>
          <p:nvPr/>
        </p:nvGrpSpPr>
        <p:grpSpPr>
          <a:xfrm>
            <a:off x="1939290" y="2362200"/>
            <a:ext cx="1638300" cy="2022461"/>
            <a:chOff x="1939290" y="1713824"/>
            <a:chExt cx="1638300" cy="2022461"/>
          </a:xfrm>
        </p:grpSpPr>
        <p:sp>
          <p:nvSpPr>
            <p:cNvPr id="72" name="Rectangle 71"/>
            <p:cNvSpPr/>
            <p:nvPr/>
          </p:nvSpPr>
          <p:spPr>
            <a:xfrm>
              <a:off x="1939290" y="1720775"/>
              <a:ext cx="1638300" cy="201551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206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cxnSp>
          <p:nvCxnSpPr>
            <p:cNvPr id="73" name="Straight Connector 72"/>
            <p:cNvCxnSpPr>
              <a:stCxn id="72" idx="2"/>
              <a:endCxn id="72" idx="0"/>
            </p:cNvCxnSpPr>
            <p:nvPr/>
          </p:nvCxnSpPr>
          <p:spPr>
            <a:xfrm flipV="1">
              <a:off x="2758440" y="1720775"/>
              <a:ext cx="0" cy="2015510"/>
            </a:xfrm>
            <a:prstGeom prst="line">
              <a:avLst/>
            </a:prstGeom>
            <a:ln>
              <a:solidFill>
                <a:srgbClr val="002060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flipV="1">
              <a:off x="2359820" y="1713824"/>
              <a:ext cx="0" cy="2015510"/>
            </a:xfrm>
            <a:prstGeom prst="line">
              <a:avLst/>
            </a:prstGeom>
            <a:ln>
              <a:solidFill>
                <a:srgbClr val="00206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flipV="1">
              <a:off x="3159918" y="1713824"/>
              <a:ext cx="0" cy="2015510"/>
            </a:xfrm>
            <a:prstGeom prst="line">
              <a:avLst/>
            </a:prstGeom>
            <a:ln>
              <a:solidFill>
                <a:srgbClr val="00206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5" name="Straight Connector 104"/>
          <p:cNvCxnSpPr/>
          <p:nvPr/>
        </p:nvCxnSpPr>
        <p:spPr>
          <a:xfrm flipV="1">
            <a:off x="2762250" y="2366666"/>
            <a:ext cx="0" cy="2015510"/>
          </a:xfrm>
          <a:prstGeom prst="line">
            <a:avLst/>
          </a:prstGeom>
          <a:ln>
            <a:solidFill>
              <a:srgbClr val="00206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Rectangle 67"/>
          <p:cNvSpPr/>
          <p:nvPr/>
        </p:nvSpPr>
        <p:spPr>
          <a:xfrm>
            <a:off x="307180" y="2369151"/>
            <a:ext cx="1638300" cy="2015510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Custom Gant Chart on ACCESS VBA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09899" y="2460020"/>
            <a:ext cx="2044755" cy="19221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r"/>
            <a:r>
              <a:rPr lang="en-US" sz="1200" dirty="0" smtClean="0"/>
              <a:t>Duration</a:t>
            </a:r>
            <a:endParaRPr lang="en-US" sz="1200" dirty="0"/>
          </a:p>
        </p:txBody>
      </p:sp>
      <p:sp>
        <p:nvSpPr>
          <p:cNvPr id="5" name="Rectangle 4"/>
          <p:cNvSpPr/>
          <p:nvPr/>
        </p:nvSpPr>
        <p:spPr>
          <a:xfrm>
            <a:off x="3009899" y="2460019"/>
            <a:ext cx="1333501" cy="1619019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200" dirty="0" smtClean="0"/>
              <a:t>% Complete</a:t>
            </a:r>
            <a:endParaRPr lang="en-US" sz="1200" dirty="0"/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5791200" y="2376578"/>
            <a:ext cx="0" cy="2005598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753100" y="3172600"/>
            <a:ext cx="5715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smtClean="0"/>
              <a:t>.2”</a:t>
            </a:r>
            <a:endParaRPr lang="en-US" sz="1200" dirty="0"/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2819400" y="2400976"/>
            <a:ext cx="0" cy="986134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flipV="1">
            <a:off x="4438651" y="3379377"/>
            <a:ext cx="1" cy="998333"/>
          </a:xfrm>
          <a:prstGeom prst="straightConnector1">
            <a:avLst/>
          </a:prstGeom>
          <a:ln w="63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4413358" y="3946549"/>
            <a:ext cx="70485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smtClean="0"/>
              <a:t>.8 x </a:t>
            </a:r>
            <a:r>
              <a:rPr lang="en-US" sz="800" dirty="0" smtClean="0"/>
              <a:t>Height</a:t>
            </a:r>
            <a:endParaRPr lang="en-US" sz="800" dirty="0"/>
          </a:p>
        </p:txBody>
      </p:sp>
      <p:cxnSp>
        <p:nvCxnSpPr>
          <p:cNvPr id="75" name="Straight Connector 74"/>
          <p:cNvCxnSpPr>
            <a:stCxn id="68" idx="2"/>
            <a:endCxn id="68" idx="0"/>
          </p:cNvCxnSpPr>
          <p:nvPr/>
        </p:nvCxnSpPr>
        <p:spPr>
          <a:xfrm flipV="1">
            <a:off x="1126330" y="2369151"/>
            <a:ext cx="0" cy="2015510"/>
          </a:xfrm>
          <a:prstGeom prst="line">
            <a:avLst/>
          </a:prstGeom>
          <a:ln>
            <a:solidFill>
              <a:srgbClr val="00206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/>
        </p:nvSpPr>
        <p:spPr>
          <a:xfrm>
            <a:off x="1963205" y="2522110"/>
            <a:ext cx="914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Top</a:t>
            </a:r>
            <a:r>
              <a:rPr lang="en-US" sz="1000" smtClean="0"/>
              <a:t>:  </a:t>
            </a:r>
            <a:r>
              <a:rPr lang="en-US" sz="1000" smtClean="0"/>
              <a:t>0.05</a:t>
            </a:r>
            <a:r>
              <a:rPr lang="en-US" sz="1000" dirty="0" smtClean="0"/>
              <a:t>”</a:t>
            </a:r>
          </a:p>
          <a:p>
            <a:r>
              <a:rPr lang="en-US" sz="1000" dirty="0" smtClean="0"/>
              <a:t>Height: .155”</a:t>
            </a:r>
          </a:p>
          <a:p>
            <a:r>
              <a:rPr lang="en-US" sz="1000" dirty="0" smtClean="0"/>
              <a:t>Left</a:t>
            </a:r>
            <a:r>
              <a:rPr lang="en-US" sz="1000" smtClean="0"/>
              <a:t>: </a:t>
            </a:r>
            <a:r>
              <a:rPr lang="en-US" sz="1000" smtClean="0"/>
              <a:t>Start</a:t>
            </a:r>
            <a:r>
              <a:rPr lang="en-US" sz="1000" smtClean="0"/>
              <a:t>”</a:t>
            </a:r>
            <a:endParaRPr lang="en-US" sz="1000" dirty="0"/>
          </a:p>
        </p:txBody>
      </p:sp>
      <p:cxnSp>
        <p:nvCxnSpPr>
          <p:cNvPr id="118" name="Straight Connector 117"/>
          <p:cNvCxnSpPr/>
          <p:nvPr/>
        </p:nvCxnSpPr>
        <p:spPr>
          <a:xfrm flipV="1">
            <a:off x="4057649" y="2383019"/>
            <a:ext cx="0" cy="2015510"/>
          </a:xfrm>
          <a:prstGeom prst="line">
            <a:avLst/>
          </a:prstGeom>
          <a:ln w="76200">
            <a:solidFill>
              <a:srgbClr val="00B05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V="1">
            <a:off x="727710" y="2362200"/>
            <a:ext cx="0" cy="2015510"/>
          </a:xfrm>
          <a:prstGeom prst="line">
            <a:avLst/>
          </a:prstGeom>
          <a:ln>
            <a:solidFill>
              <a:srgbClr val="00206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V="1">
            <a:off x="1527808" y="2362200"/>
            <a:ext cx="0" cy="2015510"/>
          </a:xfrm>
          <a:prstGeom prst="line">
            <a:avLst/>
          </a:prstGeom>
          <a:ln>
            <a:solidFill>
              <a:srgbClr val="00206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TextBox 103"/>
          <p:cNvSpPr txBox="1"/>
          <p:nvPr/>
        </p:nvSpPr>
        <p:spPr>
          <a:xfrm>
            <a:off x="228600" y="4724400"/>
            <a:ext cx="88392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Need to Check </a:t>
            </a:r>
            <a:r>
              <a:rPr lang="en-US" sz="1400" dirty="0" err="1" smtClean="0"/>
              <a:t>MoveLeft</a:t>
            </a:r>
            <a:r>
              <a:rPr lang="en-US" sz="1400" dirty="0" smtClean="0"/>
              <a:t> Value to Make Sure It Can Be Represented On the Chart or Else Set Values to Zero</a:t>
            </a:r>
          </a:p>
          <a:p>
            <a:r>
              <a:rPr lang="en-US" sz="1400" dirty="0" err="1" smtClean="0"/>
              <a:t>MoveLeft</a:t>
            </a:r>
            <a:r>
              <a:rPr lang="en-US" sz="1400" dirty="0" smtClean="0"/>
              <a:t> Values Calculated by </a:t>
            </a:r>
            <a:r>
              <a:rPr lang="en-US" sz="1400" dirty="0" err="1" smtClean="0"/>
              <a:t>DateDifference</a:t>
            </a:r>
            <a:r>
              <a:rPr lang="en-US" sz="1400" dirty="0" smtClean="0"/>
              <a:t>(“d”, </a:t>
            </a:r>
            <a:r>
              <a:rPr lang="en-US" sz="1400" dirty="0" err="1" smtClean="0"/>
              <a:t>CurrentDate</a:t>
            </a:r>
            <a:r>
              <a:rPr lang="en-US" sz="1400" dirty="0" smtClean="0"/>
              <a:t>, Start) using Query Values</a:t>
            </a:r>
          </a:p>
          <a:p>
            <a:r>
              <a:rPr lang="en-US" sz="1400" dirty="0" smtClean="0"/>
              <a:t>if Value is Less Than &lt; Chart Min then Set to </a:t>
            </a:r>
            <a:r>
              <a:rPr lang="en-US" sz="1400" dirty="0" err="1" smtClean="0"/>
              <a:t>GantStart</a:t>
            </a:r>
            <a:endParaRPr lang="en-US" sz="1400" dirty="0" smtClean="0"/>
          </a:p>
          <a:p>
            <a:r>
              <a:rPr lang="en-US" sz="1400" dirty="0" smtClean="0"/>
              <a:t>if Duration is off Chart then </a:t>
            </a:r>
            <a:r>
              <a:rPr lang="en-US" sz="1400" dirty="0" err="1" smtClean="0"/>
              <a:t>GantStart</a:t>
            </a:r>
            <a:r>
              <a:rPr lang="en-US" sz="1400" dirty="0" smtClean="0"/>
              <a:t> - </a:t>
            </a:r>
            <a:r>
              <a:rPr lang="en-US" sz="1400" dirty="0" err="1" smtClean="0"/>
              <a:t>MoveLeft</a:t>
            </a:r>
            <a:r>
              <a:rPr lang="en-US" sz="1400" dirty="0" smtClean="0"/>
              <a:t> (subtracted)</a:t>
            </a:r>
          </a:p>
          <a:p>
            <a:r>
              <a:rPr lang="en-US" sz="1400" dirty="0" smtClean="0"/>
              <a:t>if Does not fall on chart then set to zero</a:t>
            </a:r>
          </a:p>
          <a:p>
            <a:r>
              <a:rPr lang="en-US" sz="1400" dirty="0" smtClean="0"/>
              <a:t>if falls on chart Countdown Finish </a:t>
            </a:r>
            <a:r>
              <a:rPr lang="en-US" sz="1400" dirty="0" smtClean="0">
                <a:sym typeface="Wingdings" panose="05000000000000000000" pitchFamily="2" charset="2"/>
              </a:rPr>
              <a:t> </a:t>
            </a:r>
            <a:r>
              <a:rPr lang="en-US" sz="1400" dirty="0" err="1" smtClean="0">
                <a:sym typeface="Wingdings" panose="05000000000000000000" pitchFamily="2" charset="2"/>
              </a:rPr>
              <a:t>CurrentDate</a:t>
            </a:r>
            <a:r>
              <a:rPr lang="en-US" sz="1400" dirty="0" smtClean="0">
                <a:sym typeface="Wingdings" panose="05000000000000000000" pitchFamily="2" charset="2"/>
              </a:rPr>
              <a:t> Subtracted form Chart portion to represent amount that can be represented on chart</a:t>
            </a:r>
          </a:p>
          <a:p>
            <a:endParaRPr lang="en-US" sz="1400" dirty="0"/>
          </a:p>
        </p:txBody>
      </p:sp>
      <p:cxnSp>
        <p:nvCxnSpPr>
          <p:cNvPr id="106" name="Straight Connector 105"/>
          <p:cNvCxnSpPr/>
          <p:nvPr/>
        </p:nvCxnSpPr>
        <p:spPr>
          <a:xfrm>
            <a:off x="323109" y="4384056"/>
            <a:ext cx="0" cy="381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>
            <a:off x="4057649" y="4384661"/>
            <a:ext cx="0" cy="31036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Arrow Connector 124"/>
          <p:cNvCxnSpPr/>
          <p:nvPr/>
        </p:nvCxnSpPr>
        <p:spPr>
          <a:xfrm flipV="1">
            <a:off x="323109" y="4612374"/>
            <a:ext cx="3709167" cy="282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TextBox 125"/>
          <p:cNvSpPr txBox="1"/>
          <p:nvPr/>
        </p:nvSpPr>
        <p:spPr>
          <a:xfrm>
            <a:off x="932709" y="4384056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Past</a:t>
            </a:r>
            <a:endParaRPr lang="en-US" sz="1200" dirty="0"/>
          </a:p>
        </p:txBody>
      </p:sp>
      <p:cxnSp>
        <p:nvCxnSpPr>
          <p:cNvPr id="127" name="Straight Arrow Connector 126"/>
          <p:cNvCxnSpPr/>
          <p:nvPr/>
        </p:nvCxnSpPr>
        <p:spPr>
          <a:xfrm>
            <a:off x="4083023" y="4612374"/>
            <a:ext cx="4375177" cy="282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/>
          <p:nvPr/>
        </p:nvCxnSpPr>
        <p:spPr>
          <a:xfrm>
            <a:off x="8495199" y="4377710"/>
            <a:ext cx="0" cy="38099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TextBox 128"/>
          <p:cNvSpPr txBox="1"/>
          <p:nvPr/>
        </p:nvSpPr>
        <p:spPr>
          <a:xfrm>
            <a:off x="5703578" y="4355420"/>
            <a:ext cx="6794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Future</a:t>
            </a:r>
            <a:endParaRPr lang="en-US" sz="1200" dirty="0"/>
          </a:p>
        </p:txBody>
      </p:sp>
      <p:sp>
        <p:nvSpPr>
          <p:cNvPr id="130" name="TextBox 129"/>
          <p:cNvSpPr txBox="1"/>
          <p:nvPr/>
        </p:nvSpPr>
        <p:spPr>
          <a:xfrm>
            <a:off x="145945" y="2126070"/>
            <a:ext cx="1066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smtClean="0"/>
              <a:t>FY -2</a:t>
            </a:r>
            <a:endParaRPr lang="en-US" sz="1000" dirty="0"/>
          </a:p>
        </p:txBody>
      </p:sp>
      <p:sp>
        <p:nvSpPr>
          <p:cNvPr id="131" name="TextBox 130"/>
          <p:cNvSpPr txBox="1"/>
          <p:nvPr/>
        </p:nvSpPr>
        <p:spPr>
          <a:xfrm>
            <a:off x="1737941" y="2126070"/>
            <a:ext cx="13144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smtClean="0"/>
              <a:t>FY -1</a:t>
            </a:r>
            <a:endParaRPr lang="en-US" sz="1000" dirty="0"/>
          </a:p>
        </p:txBody>
      </p:sp>
      <p:sp>
        <p:nvSpPr>
          <p:cNvPr id="132" name="TextBox 131"/>
          <p:cNvSpPr txBox="1"/>
          <p:nvPr/>
        </p:nvSpPr>
        <p:spPr>
          <a:xfrm>
            <a:off x="6610351" y="2126070"/>
            <a:ext cx="914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smtClean="0"/>
              <a:t>FY+2</a:t>
            </a:r>
            <a:endParaRPr lang="en-US" sz="1000" dirty="0"/>
          </a:p>
        </p:txBody>
      </p:sp>
      <p:sp>
        <p:nvSpPr>
          <p:cNvPr id="133" name="TextBox 132"/>
          <p:cNvSpPr txBox="1"/>
          <p:nvPr/>
        </p:nvSpPr>
        <p:spPr>
          <a:xfrm>
            <a:off x="3123457" y="2126070"/>
            <a:ext cx="172021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smtClean="0"/>
              <a:t>Current FY / Current Date</a:t>
            </a:r>
            <a:endParaRPr lang="en-US" sz="1000" dirty="0"/>
          </a:p>
        </p:txBody>
      </p:sp>
      <p:sp>
        <p:nvSpPr>
          <p:cNvPr id="134" name="TextBox 133"/>
          <p:cNvSpPr txBox="1"/>
          <p:nvPr/>
        </p:nvSpPr>
        <p:spPr>
          <a:xfrm>
            <a:off x="5023957" y="2126070"/>
            <a:ext cx="1066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smtClean="0"/>
              <a:t>FY +1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2068262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Rectangle 66"/>
          <p:cNvSpPr/>
          <p:nvPr/>
        </p:nvSpPr>
        <p:spPr>
          <a:xfrm>
            <a:off x="5638800" y="897711"/>
            <a:ext cx="1638300" cy="1329710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06" name="Rectangle 105"/>
          <p:cNvSpPr/>
          <p:nvPr/>
        </p:nvSpPr>
        <p:spPr>
          <a:xfrm>
            <a:off x="7277100" y="897711"/>
            <a:ext cx="1638300" cy="1329710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cxnSp>
        <p:nvCxnSpPr>
          <p:cNvPr id="76" name="Straight Connector 75"/>
          <p:cNvCxnSpPr>
            <a:stCxn id="67" idx="2"/>
            <a:endCxn id="67" idx="0"/>
          </p:cNvCxnSpPr>
          <p:nvPr/>
        </p:nvCxnSpPr>
        <p:spPr>
          <a:xfrm flipV="1">
            <a:off x="6457950" y="897711"/>
            <a:ext cx="0" cy="1329710"/>
          </a:xfrm>
          <a:prstGeom prst="line">
            <a:avLst/>
          </a:prstGeom>
          <a:ln>
            <a:solidFill>
              <a:srgbClr val="00206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>
            <a:stCxn id="106" idx="2"/>
            <a:endCxn id="106" idx="0"/>
          </p:cNvCxnSpPr>
          <p:nvPr/>
        </p:nvCxnSpPr>
        <p:spPr>
          <a:xfrm flipV="1">
            <a:off x="8096250" y="897711"/>
            <a:ext cx="0" cy="1329710"/>
          </a:xfrm>
          <a:prstGeom prst="line">
            <a:avLst/>
          </a:prstGeom>
          <a:ln>
            <a:solidFill>
              <a:srgbClr val="00206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Rectangle 103"/>
          <p:cNvSpPr/>
          <p:nvPr/>
        </p:nvSpPr>
        <p:spPr>
          <a:xfrm>
            <a:off x="4000500" y="897711"/>
            <a:ext cx="1638300" cy="1329710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cxnSp>
        <p:nvCxnSpPr>
          <p:cNvPr id="105" name="Straight Connector 104"/>
          <p:cNvCxnSpPr>
            <a:stCxn id="104" idx="2"/>
            <a:endCxn id="104" idx="0"/>
          </p:cNvCxnSpPr>
          <p:nvPr/>
        </p:nvCxnSpPr>
        <p:spPr>
          <a:xfrm flipV="1">
            <a:off x="4819650" y="897711"/>
            <a:ext cx="0" cy="1329710"/>
          </a:xfrm>
          <a:prstGeom prst="line">
            <a:avLst/>
          </a:prstGeom>
          <a:ln>
            <a:solidFill>
              <a:srgbClr val="00206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Rectangle 67"/>
          <p:cNvSpPr/>
          <p:nvPr/>
        </p:nvSpPr>
        <p:spPr>
          <a:xfrm>
            <a:off x="2362200" y="897711"/>
            <a:ext cx="1638300" cy="1329710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4" name="Rectangle 3"/>
          <p:cNvSpPr/>
          <p:nvPr/>
        </p:nvSpPr>
        <p:spPr>
          <a:xfrm>
            <a:off x="5067299" y="1205299"/>
            <a:ext cx="2171701" cy="39619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1200" dirty="0" err="1" smtClean="0">
                <a:solidFill>
                  <a:schemeClr val="accent5">
                    <a:lumMod val="75000"/>
                  </a:schemeClr>
                </a:solidFill>
              </a:rPr>
              <a:t>ChangeWidth</a:t>
            </a:r>
            <a:endParaRPr lang="en-US" sz="1200" dirty="0">
              <a:solidFill>
                <a:schemeClr val="accent5">
                  <a:lumMod val="75000"/>
                </a:schemeClr>
              </a:solidFill>
            </a:endParaRPr>
          </a:p>
        </p:txBody>
      </p:sp>
      <p:cxnSp>
        <p:nvCxnSpPr>
          <p:cNvPr id="75" name="Straight Connector 74"/>
          <p:cNvCxnSpPr>
            <a:stCxn id="68" idx="2"/>
            <a:endCxn id="68" idx="0"/>
          </p:cNvCxnSpPr>
          <p:nvPr/>
        </p:nvCxnSpPr>
        <p:spPr>
          <a:xfrm flipV="1">
            <a:off x="3181350" y="897711"/>
            <a:ext cx="0" cy="1329710"/>
          </a:xfrm>
          <a:prstGeom prst="line">
            <a:avLst/>
          </a:prstGeom>
          <a:ln>
            <a:solidFill>
              <a:srgbClr val="00206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>
            <a:off x="183844" y="0"/>
            <a:ext cx="1066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err="1" smtClean="0">
                <a:solidFill>
                  <a:schemeClr val="accent5">
                    <a:lumMod val="75000"/>
                  </a:schemeClr>
                </a:solidFill>
              </a:rPr>
              <a:t>ChartMax</a:t>
            </a:r>
            <a:endParaRPr lang="en-US" sz="1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7418024" y="1312384"/>
            <a:ext cx="13144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err="1" smtClean="0">
                <a:solidFill>
                  <a:schemeClr val="accent5">
                    <a:lumMod val="75000"/>
                  </a:schemeClr>
                </a:solidFill>
              </a:rPr>
              <a:t>ChangeHieght</a:t>
            </a:r>
            <a:endParaRPr lang="en-US" sz="1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183844" y="685800"/>
            <a:ext cx="914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err="1" smtClean="0">
                <a:solidFill>
                  <a:schemeClr val="accent5">
                    <a:lumMod val="75000"/>
                  </a:schemeClr>
                </a:solidFill>
              </a:rPr>
              <a:t>ChartMin</a:t>
            </a:r>
            <a:endParaRPr lang="en-US" sz="1000" dirty="0">
              <a:solidFill>
                <a:schemeClr val="accent5">
                  <a:lumMod val="75000"/>
                </a:schemeClr>
              </a:solidFill>
            </a:endParaRPr>
          </a:p>
        </p:txBody>
      </p:sp>
      <p:cxnSp>
        <p:nvCxnSpPr>
          <p:cNvPr id="90" name="Straight Connector 89"/>
          <p:cNvCxnSpPr/>
          <p:nvPr/>
        </p:nvCxnSpPr>
        <p:spPr>
          <a:xfrm>
            <a:off x="2362200" y="703421"/>
            <a:ext cx="0" cy="381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/>
          <p:nvPr/>
        </p:nvCxnSpPr>
        <p:spPr>
          <a:xfrm>
            <a:off x="0" y="246221"/>
            <a:ext cx="8839200" cy="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Box 107"/>
          <p:cNvSpPr txBox="1"/>
          <p:nvPr/>
        </p:nvSpPr>
        <p:spPr>
          <a:xfrm>
            <a:off x="6400800" y="926499"/>
            <a:ext cx="914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err="1" smtClean="0">
                <a:solidFill>
                  <a:schemeClr val="accent5">
                    <a:lumMod val="75000"/>
                  </a:schemeClr>
                </a:solidFill>
              </a:rPr>
              <a:t>ChangeTop</a:t>
            </a:r>
            <a:endParaRPr lang="en-US" sz="1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2647950" y="474821"/>
            <a:ext cx="1066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err="1" smtClean="0">
                <a:solidFill>
                  <a:schemeClr val="accent5">
                    <a:lumMod val="75000"/>
                  </a:schemeClr>
                </a:solidFill>
              </a:rPr>
              <a:t>DurationMax</a:t>
            </a:r>
            <a:endParaRPr lang="en-US" sz="1000" dirty="0">
              <a:solidFill>
                <a:schemeClr val="accent5">
                  <a:lumMod val="75000"/>
                </a:schemeClr>
              </a:solidFill>
            </a:endParaRPr>
          </a:p>
        </p:txBody>
      </p:sp>
      <p:cxnSp>
        <p:nvCxnSpPr>
          <p:cNvPr id="110" name="Straight Connector 109"/>
          <p:cNvCxnSpPr/>
          <p:nvPr/>
        </p:nvCxnSpPr>
        <p:spPr>
          <a:xfrm>
            <a:off x="8915400" y="170021"/>
            <a:ext cx="0" cy="68579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TextBox 112"/>
          <p:cNvSpPr txBox="1"/>
          <p:nvPr/>
        </p:nvSpPr>
        <p:spPr>
          <a:xfrm>
            <a:off x="4000500" y="1066800"/>
            <a:ext cx="9842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>
                <a:solidFill>
                  <a:schemeClr val="accent5">
                    <a:lumMod val="75000"/>
                  </a:schemeClr>
                </a:solidFill>
              </a:rPr>
              <a:t>MoveLeft</a:t>
            </a:r>
            <a:endParaRPr lang="en-US" sz="1200" dirty="0">
              <a:solidFill>
                <a:schemeClr val="accent5">
                  <a:lumMod val="75000"/>
                </a:schemeClr>
              </a:solidFill>
            </a:endParaRPr>
          </a:p>
        </p:txBody>
      </p:sp>
      <p:cxnSp>
        <p:nvCxnSpPr>
          <p:cNvPr id="118" name="Straight Connector 117"/>
          <p:cNvCxnSpPr/>
          <p:nvPr/>
        </p:nvCxnSpPr>
        <p:spPr>
          <a:xfrm flipV="1">
            <a:off x="4000500" y="932021"/>
            <a:ext cx="0" cy="1295400"/>
          </a:xfrm>
          <a:prstGeom prst="line">
            <a:avLst/>
          </a:prstGeom>
          <a:ln w="38100">
            <a:solidFill>
              <a:srgbClr val="00B05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0" y="932021"/>
            <a:ext cx="2302984" cy="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2388709" y="685800"/>
            <a:ext cx="6450491" cy="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4000500" y="1353898"/>
            <a:ext cx="952500" cy="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4032252" y="1752600"/>
            <a:ext cx="3206748" cy="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7239000" y="1601496"/>
            <a:ext cx="0" cy="42810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4032252" y="1462996"/>
            <a:ext cx="9842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>
                <a:solidFill>
                  <a:schemeClr val="accent5">
                    <a:lumMod val="75000"/>
                  </a:schemeClr>
                </a:solidFill>
              </a:rPr>
              <a:t>MoveRight</a:t>
            </a:r>
            <a:endParaRPr lang="en-US" sz="1200" dirty="0">
              <a:solidFill>
                <a:schemeClr val="accent5">
                  <a:lumMod val="75000"/>
                </a:schemeClr>
              </a:solidFill>
            </a:endParaRPr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5067299" y="1353898"/>
            <a:ext cx="2095501" cy="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flipV="1">
            <a:off x="7162800" y="893921"/>
            <a:ext cx="0" cy="311378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flipV="1">
            <a:off x="7467600" y="1210397"/>
            <a:ext cx="0" cy="369324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7216048" y="1205299"/>
            <a:ext cx="403952" cy="509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7239000" y="1596138"/>
            <a:ext cx="403952" cy="509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2971800" y="2227421"/>
            <a:ext cx="9842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Offset </a:t>
            </a:r>
            <a:endParaRPr lang="en-US" sz="1200" dirty="0"/>
          </a:p>
        </p:txBody>
      </p:sp>
      <p:cxnSp>
        <p:nvCxnSpPr>
          <p:cNvPr id="59" name="Straight Arrow Connector 58"/>
          <p:cNvCxnSpPr/>
          <p:nvPr/>
        </p:nvCxnSpPr>
        <p:spPr>
          <a:xfrm>
            <a:off x="2971800" y="2514519"/>
            <a:ext cx="952500" cy="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V="1">
            <a:off x="2960324" y="2095500"/>
            <a:ext cx="0" cy="647700"/>
          </a:xfrm>
          <a:prstGeom prst="line">
            <a:avLst/>
          </a:prstGeom>
          <a:ln w="38100">
            <a:solidFill>
              <a:srgbClr val="00B05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2292348" y="1126398"/>
            <a:ext cx="9842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>
                <a:solidFill>
                  <a:schemeClr val="accent5">
                    <a:lumMod val="75000"/>
                  </a:schemeClr>
                </a:solidFill>
              </a:rPr>
              <a:t>SizeofDays</a:t>
            </a:r>
            <a:endParaRPr lang="en-US" sz="1200" dirty="0">
              <a:solidFill>
                <a:schemeClr val="accent5">
                  <a:lumMod val="75000"/>
                </a:schemeClr>
              </a:solidFill>
            </a:endParaRPr>
          </a:p>
        </p:txBody>
      </p:sp>
      <p:cxnSp>
        <p:nvCxnSpPr>
          <p:cNvPr id="63" name="Straight Arrow Connector 62"/>
          <p:cNvCxnSpPr/>
          <p:nvPr/>
        </p:nvCxnSpPr>
        <p:spPr>
          <a:xfrm>
            <a:off x="2338904" y="1413496"/>
            <a:ext cx="309046" cy="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51642" y="3048000"/>
            <a:ext cx="3872658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err="1" smtClean="0">
                <a:solidFill>
                  <a:schemeClr val="accent5">
                    <a:lumMod val="75000"/>
                  </a:schemeClr>
                </a:solidFill>
              </a:rPr>
              <a:t>DefaultTwip</a:t>
            </a:r>
            <a:r>
              <a:rPr lang="en-US" sz="1000" dirty="0" smtClean="0">
                <a:solidFill>
                  <a:schemeClr val="accent5">
                    <a:lumMod val="75000"/>
                  </a:schemeClr>
                </a:solidFill>
              </a:rPr>
              <a:t> = 14440 Constant Value for Printing</a:t>
            </a:r>
          </a:p>
          <a:p>
            <a:r>
              <a:rPr lang="en-US" sz="1000" dirty="0" err="1" smtClean="0">
                <a:solidFill>
                  <a:schemeClr val="accent5">
                    <a:lumMod val="75000"/>
                  </a:schemeClr>
                </a:solidFill>
              </a:rPr>
              <a:t>ChartMin</a:t>
            </a:r>
            <a:r>
              <a:rPr lang="en-US" sz="1000" dirty="0" smtClean="0">
                <a:solidFill>
                  <a:schemeClr val="accent5">
                    <a:lumMod val="75000"/>
                  </a:schemeClr>
                </a:solidFill>
              </a:rPr>
              <a:t> = </a:t>
            </a:r>
            <a:r>
              <a:rPr lang="en-US" sz="1000" dirty="0" err="1" smtClean="0">
                <a:solidFill>
                  <a:schemeClr val="accent5">
                    <a:lumMod val="75000"/>
                  </a:schemeClr>
                </a:solidFill>
              </a:rPr>
              <a:t>DefaultTWIP</a:t>
            </a:r>
            <a:r>
              <a:rPr lang="en-US" sz="1000" dirty="0" smtClean="0">
                <a:solidFill>
                  <a:schemeClr val="accent5">
                    <a:lumMod val="75000"/>
                  </a:schemeClr>
                </a:solidFill>
              </a:rPr>
              <a:t> * Gant Start Position</a:t>
            </a:r>
          </a:p>
          <a:p>
            <a:r>
              <a:rPr lang="en-US" sz="1000" dirty="0" err="1" smtClean="0">
                <a:solidFill>
                  <a:schemeClr val="accent5">
                    <a:lumMod val="75000"/>
                  </a:schemeClr>
                </a:solidFill>
              </a:rPr>
              <a:t>ChartMax</a:t>
            </a:r>
            <a:r>
              <a:rPr lang="en-US" sz="1000" dirty="0" smtClean="0">
                <a:solidFill>
                  <a:schemeClr val="accent5">
                    <a:lumMod val="75000"/>
                  </a:schemeClr>
                </a:solidFill>
              </a:rPr>
              <a:t> = </a:t>
            </a:r>
            <a:r>
              <a:rPr lang="en-US" sz="1000" dirty="0" err="1">
                <a:solidFill>
                  <a:schemeClr val="accent5">
                    <a:lumMod val="75000"/>
                  </a:schemeClr>
                </a:solidFill>
              </a:rPr>
              <a:t>DefaultTWIP</a:t>
            </a:r>
            <a:r>
              <a:rPr lang="en-US" sz="1000" dirty="0">
                <a:solidFill>
                  <a:schemeClr val="accent5">
                    <a:lumMod val="75000"/>
                  </a:schemeClr>
                </a:solidFill>
              </a:rPr>
              <a:t> * Gant </a:t>
            </a:r>
            <a:r>
              <a:rPr lang="en-US" sz="1000" dirty="0" smtClean="0">
                <a:solidFill>
                  <a:schemeClr val="accent5">
                    <a:lumMod val="75000"/>
                  </a:schemeClr>
                </a:solidFill>
              </a:rPr>
              <a:t>End Position</a:t>
            </a:r>
            <a:endParaRPr lang="en-US" sz="1000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sz="1000" dirty="0" err="1" smtClean="0">
                <a:solidFill>
                  <a:schemeClr val="accent5">
                    <a:lumMod val="75000"/>
                  </a:schemeClr>
                </a:solidFill>
              </a:rPr>
              <a:t>SizeofDays</a:t>
            </a:r>
            <a:r>
              <a:rPr lang="en-US" sz="1000" dirty="0" smtClean="0">
                <a:solidFill>
                  <a:schemeClr val="accent5">
                    <a:lumMod val="75000"/>
                  </a:schemeClr>
                </a:solidFill>
              </a:rPr>
              <a:t> = 2.25/Time Period on </a:t>
            </a:r>
            <a:r>
              <a:rPr lang="en-US" sz="1000" dirty="0" err="1" smtClean="0">
                <a:solidFill>
                  <a:schemeClr val="accent5">
                    <a:lumMod val="75000"/>
                  </a:schemeClr>
                </a:solidFill>
              </a:rPr>
              <a:t>Homescreen</a:t>
            </a:r>
            <a:endParaRPr lang="en-US" sz="1000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sz="1000" dirty="0" err="1" smtClean="0">
                <a:solidFill>
                  <a:schemeClr val="accent5">
                    <a:lumMod val="75000"/>
                  </a:schemeClr>
                </a:solidFill>
              </a:rPr>
              <a:t>DayBoxSize</a:t>
            </a:r>
            <a:r>
              <a:rPr lang="en-US" sz="1000" dirty="0" smtClean="0">
                <a:solidFill>
                  <a:schemeClr val="accent5">
                    <a:lumMod val="75000"/>
                  </a:schemeClr>
                </a:solidFill>
              </a:rPr>
              <a:t> = </a:t>
            </a:r>
            <a:r>
              <a:rPr lang="en-US" sz="1000" dirty="0" err="1" smtClean="0">
                <a:solidFill>
                  <a:schemeClr val="accent5">
                    <a:lumMod val="75000"/>
                  </a:schemeClr>
                </a:solidFill>
              </a:rPr>
              <a:t>SizeofDays</a:t>
            </a:r>
            <a:r>
              <a:rPr lang="en-US" sz="1000" dirty="0" smtClean="0">
                <a:solidFill>
                  <a:schemeClr val="accent5">
                    <a:lumMod val="75000"/>
                  </a:schemeClr>
                </a:solidFill>
              </a:rPr>
              <a:t> * </a:t>
            </a:r>
            <a:r>
              <a:rPr lang="en-US" sz="1000" dirty="0" err="1" smtClean="0">
                <a:solidFill>
                  <a:schemeClr val="accent5">
                    <a:lumMod val="75000"/>
                  </a:schemeClr>
                </a:solidFill>
              </a:rPr>
              <a:t>DefaultTWIP</a:t>
            </a:r>
            <a:endParaRPr lang="en-US" sz="1000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sz="1000" dirty="0" err="1" smtClean="0">
                <a:solidFill>
                  <a:schemeClr val="accent5">
                    <a:lumMod val="75000"/>
                  </a:schemeClr>
                </a:solidFill>
              </a:rPr>
              <a:t>TempNumber</a:t>
            </a:r>
            <a:r>
              <a:rPr lang="en-US" sz="1000" dirty="0" smtClean="0">
                <a:solidFill>
                  <a:schemeClr val="accent5">
                    <a:lumMod val="75000"/>
                  </a:schemeClr>
                </a:solidFill>
              </a:rPr>
              <a:t> = </a:t>
            </a:r>
            <a:r>
              <a:rPr lang="en-US" sz="1000" dirty="0" err="1" smtClean="0">
                <a:solidFill>
                  <a:schemeClr val="accent5">
                    <a:lumMod val="75000"/>
                  </a:schemeClr>
                </a:solidFill>
              </a:rPr>
              <a:t>Datedifference</a:t>
            </a:r>
            <a:r>
              <a:rPr lang="en-US" sz="1000" dirty="0" smtClean="0">
                <a:solidFill>
                  <a:schemeClr val="accent5">
                    <a:lumMod val="75000"/>
                  </a:schemeClr>
                </a:solidFill>
              </a:rPr>
              <a:t> between Start Finish</a:t>
            </a:r>
          </a:p>
          <a:p>
            <a:r>
              <a:rPr lang="en-US" sz="1000" dirty="0" smtClean="0">
                <a:solidFill>
                  <a:schemeClr val="accent5">
                    <a:lumMod val="75000"/>
                  </a:schemeClr>
                </a:solidFill>
              </a:rPr>
              <a:t>Offset = Date difference between Report date and current system Date</a:t>
            </a:r>
          </a:p>
          <a:p>
            <a:r>
              <a:rPr lang="en-US" sz="1000" dirty="0" err="1" smtClean="0">
                <a:solidFill>
                  <a:schemeClr val="accent5">
                    <a:lumMod val="75000"/>
                  </a:schemeClr>
                </a:solidFill>
              </a:rPr>
              <a:t>ChangeWidth</a:t>
            </a:r>
            <a:r>
              <a:rPr lang="en-US" sz="1000" dirty="0" smtClean="0">
                <a:solidFill>
                  <a:schemeClr val="accent5">
                    <a:lumMod val="75000"/>
                  </a:schemeClr>
                </a:solidFill>
              </a:rPr>
              <a:t> = Size of Gant Object </a:t>
            </a:r>
          </a:p>
          <a:p>
            <a:r>
              <a:rPr lang="en-US" sz="1000" dirty="0" err="1" smtClean="0">
                <a:solidFill>
                  <a:schemeClr val="accent5">
                    <a:lumMod val="75000"/>
                  </a:schemeClr>
                </a:solidFill>
              </a:rPr>
              <a:t>CStart</a:t>
            </a:r>
            <a:r>
              <a:rPr lang="en-US" sz="1000" dirty="0" smtClean="0">
                <a:solidFill>
                  <a:schemeClr val="accent5">
                    <a:lumMod val="75000"/>
                  </a:schemeClr>
                </a:solidFill>
              </a:rPr>
              <a:t> = Date difference between Current date and start</a:t>
            </a:r>
          </a:p>
          <a:p>
            <a:r>
              <a:rPr lang="en-US" sz="1000" dirty="0" err="1" smtClean="0">
                <a:solidFill>
                  <a:schemeClr val="accent5">
                    <a:lumMod val="75000"/>
                  </a:schemeClr>
                </a:solidFill>
              </a:rPr>
              <a:t>CFinish</a:t>
            </a:r>
            <a:r>
              <a:rPr lang="en-US" sz="1000" dirty="0" smtClean="0">
                <a:solidFill>
                  <a:schemeClr val="accent5">
                    <a:lumMod val="75000"/>
                  </a:schemeClr>
                </a:solidFill>
              </a:rPr>
              <a:t> = Date difference between current date and start</a:t>
            </a:r>
          </a:p>
          <a:p>
            <a:r>
              <a:rPr lang="en-US" sz="1000" dirty="0" err="1" smtClean="0">
                <a:solidFill>
                  <a:schemeClr val="accent5">
                    <a:lumMod val="75000"/>
                  </a:schemeClr>
                </a:solidFill>
              </a:rPr>
              <a:t>BStart</a:t>
            </a:r>
            <a:r>
              <a:rPr lang="en-US" sz="10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1000" dirty="0">
                <a:solidFill>
                  <a:schemeClr val="accent5">
                    <a:lumMod val="75000"/>
                  </a:schemeClr>
                </a:solidFill>
              </a:rPr>
              <a:t>= Date difference between Current date and </a:t>
            </a:r>
            <a:r>
              <a:rPr lang="en-US" sz="1000" dirty="0" smtClean="0">
                <a:solidFill>
                  <a:schemeClr val="accent5">
                    <a:lumMod val="75000"/>
                  </a:schemeClr>
                </a:solidFill>
              </a:rPr>
              <a:t> Baseline start</a:t>
            </a:r>
            <a:endParaRPr lang="en-US" sz="1000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sz="1000" dirty="0" err="1" smtClean="0">
                <a:solidFill>
                  <a:schemeClr val="accent5">
                    <a:lumMod val="75000"/>
                  </a:schemeClr>
                </a:solidFill>
              </a:rPr>
              <a:t>BFinish</a:t>
            </a:r>
            <a:r>
              <a:rPr lang="en-US" sz="10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1000" dirty="0">
                <a:solidFill>
                  <a:schemeClr val="accent5">
                    <a:lumMod val="75000"/>
                  </a:schemeClr>
                </a:solidFill>
              </a:rPr>
              <a:t>= Date difference between current date and </a:t>
            </a:r>
            <a:r>
              <a:rPr lang="en-US" sz="1000" dirty="0" smtClean="0">
                <a:solidFill>
                  <a:schemeClr val="accent5">
                    <a:lumMod val="75000"/>
                  </a:schemeClr>
                </a:solidFill>
              </a:rPr>
              <a:t>Baseline start</a:t>
            </a:r>
            <a:endParaRPr lang="en-US" sz="1000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sz="1000" dirty="0" err="1" smtClean="0">
                <a:solidFill>
                  <a:schemeClr val="accent5">
                    <a:lumMod val="75000"/>
                  </a:schemeClr>
                </a:solidFill>
              </a:rPr>
              <a:t>MoveLeft</a:t>
            </a:r>
            <a:r>
              <a:rPr lang="en-US" sz="1000" dirty="0" smtClean="0">
                <a:solidFill>
                  <a:schemeClr val="accent5">
                    <a:lumMod val="75000"/>
                  </a:schemeClr>
                </a:solidFill>
              </a:rPr>
              <a:t> = Current Date Position + Offset</a:t>
            </a:r>
          </a:p>
          <a:p>
            <a:r>
              <a:rPr lang="en-US" sz="1000" dirty="0" err="1" smtClean="0">
                <a:solidFill>
                  <a:schemeClr val="accent5">
                    <a:lumMod val="75000"/>
                  </a:schemeClr>
                </a:solidFill>
              </a:rPr>
              <a:t>ChangeTop</a:t>
            </a:r>
            <a:r>
              <a:rPr lang="en-US" sz="1000" dirty="0" smtClean="0">
                <a:solidFill>
                  <a:schemeClr val="accent5">
                    <a:lumMod val="75000"/>
                  </a:schemeClr>
                </a:solidFill>
              </a:rPr>
              <a:t> = Top Position of Gant Object</a:t>
            </a:r>
          </a:p>
          <a:p>
            <a:r>
              <a:rPr lang="en-US" sz="1000" dirty="0" err="1" smtClean="0">
                <a:solidFill>
                  <a:schemeClr val="accent5">
                    <a:lumMod val="75000"/>
                  </a:schemeClr>
                </a:solidFill>
              </a:rPr>
              <a:t>ChangeHeight</a:t>
            </a:r>
            <a:r>
              <a:rPr lang="en-US" sz="1000" dirty="0" smtClean="0">
                <a:solidFill>
                  <a:schemeClr val="accent5">
                    <a:lumMod val="75000"/>
                  </a:schemeClr>
                </a:solidFill>
              </a:rPr>
              <a:t> = Top Position of Gant Object</a:t>
            </a:r>
          </a:p>
          <a:p>
            <a:endParaRPr lang="en-US" sz="1000" dirty="0" smtClean="0">
              <a:solidFill>
                <a:schemeClr val="accent5">
                  <a:lumMod val="75000"/>
                </a:schemeClr>
              </a:solidFill>
            </a:endParaRPr>
          </a:p>
          <a:p>
            <a:endParaRPr lang="en-US" sz="1000" dirty="0" smtClean="0">
              <a:solidFill>
                <a:schemeClr val="accent5">
                  <a:lumMod val="75000"/>
                </a:schemeClr>
              </a:solidFill>
            </a:endParaRPr>
          </a:p>
          <a:p>
            <a:endParaRPr lang="en-US" sz="1000" dirty="0" smtClean="0">
              <a:solidFill>
                <a:schemeClr val="accent5">
                  <a:lumMod val="75000"/>
                </a:schemeClr>
              </a:solidFill>
            </a:endParaRPr>
          </a:p>
          <a:p>
            <a:endParaRPr lang="en-US" sz="10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65468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Rectangle 66"/>
          <p:cNvSpPr/>
          <p:nvPr/>
        </p:nvSpPr>
        <p:spPr>
          <a:xfrm>
            <a:off x="5638800" y="897711"/>
            <a:ext cx="1638300" cy="1329710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06" name="Rectangle 105"/>
          <p:cNvSpPr/>
          <p:nvPr/>
        </p:nvSpPr>
        <p:spPr>
          <a:xfrm>
            <a:off x="7277100" y="897711"/>
            <a:ext cx="1638300" cy="1329710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cxnSp>
        <p:nvCxnSpPr>
          <p:cNvPr id="76" name="Straight Connector 75"/>
          <p:cNvCxnSpPr>
            <a:stCxn id="67" idx="2"/>
            <a:endCxn id="67" idx="0"/>
          </p:cNvCxnSpPr>
          <p:nvPr/>
        </p:nvCxnSpPr>
        <p:spPr>
          <a:xfrm flipV="1">
            <a:off x="6457950" y="897711"/>
            <a:ext cx="0" cy="1329710"/>
          </a:xfrm>
          <a:prstGeom prst="line">
            <a:avLst/>
          </a:prstGeom>
          <a:ln>
            <a:solidFill>
              <a:srgbClr val="00206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>
            <a:stCxn id="106" idx="2"/>
            <a:endCxn id="106" idx="0"/>
          </p:cNvCxnSpPr>
          <p:nvPr/>
        </p:nvCxnSpPr>
        <p:spPr>
          <a:xfrm flipV="1">
            <a:off x="8096250" y="897711"/>
            <a:ext cx="0" cy="1329710"/>
          </a:xfrm>
          <a:prstGeom prst="line">
            <a:avLst/>
          </a:prstGeom>
          <a:ln>
            <a:solidFill>
              <a:srgbClr val="00206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Rectangle 103"/>
          <p:cNvSpPr/>
          <p:nvPr/>
        </p:nvSpPr>
        <p:spPr>
          <a:xfrm>
            <a:off x="4000500" y="897711"/>
            <a:ext cx="1638300" cy="1329710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cxnSp>
        <p:nvCxnSpPr>
          <p:cNvPr id="105" name="Straight Connector 104"/>
          <p:cNvCxnSpPr>
            <a:stCxn id="104" idx="2"/>
            <a:endCxn id="104" idx="0"/>
          </p:cNvCxnSpPr>
          <p:nvPr/>
        </p:nvCxnSpPr>
        <p:spPr>
          <a:xfrm flipV="1">
            <a:off x="4819650" y="897711"/>
            <a:ext cx="0" cy="1329710"/>
          </a:xfrm>
          <a:prstGeom prst="line">
            <a:avLst/>
          </a:prstGeom>
          <a:ln>
            <a:solidFill>
              <a:srgbClr val="00206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Rectangle 67"/>
          <p:cNvSpPr/>
          <p:nvPr/>
        </p:nvSpPr>
        <p:spPr>
          <a:xfrm>
            <a:off x="2362200" y="897711"/>
            <a:ext cx="1638300" cy="1329710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4" name="Rectangle 3"/>
          <p:cNvSpPr/>
          <p:nvPr/>
        </p:nvSpPr>
        <p:spPr>
          <a:xfrm>
            <a:off x="633586" y="1562566"/>
            <a:ext cx="1277040" cy="39619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1200" dirty="0" err="1" smtClean="0">
                <a:solidFill>
                  <a:schemeClr val="accent5">
                    <a:lumMod val="75000"/>
                  </a:schemeClr>
                </a:solidFill>
              </a:rPr>
              <a:t>ChangeWidth</a:t>
            </a:r>
            <a:endParaRPr lang="en-US" sz="1200" dirty="0">
              <a:solidFill>
                <a:schemeClr val="accent5">
                  <a:lumMod val="75000"/>
                </a:schemeClr>
              </a:solidFill>
            </a:endParaRPr>
          </a:p>
        </p:txBody>
      </p:sp>
      <p:cxnSp>
        <p:nvCxnSpPr>
          <p:cNvPr id="75" name="Straight Connector 74"/>
          <p:cNvCxnSpPr>
            <a:stCxn id="68" idx="2"/>
            <a:endCxn id="68" idx="0"/>
          </p:cNvCxnSpPr>
          <p:nvPr/>
        </p:nvCxnSpPr>
        <p:spPr>
          <a:xfrm flipV="1">
            <a:off x="3181350" y="897711"/>
            <a:ext cx="0" cy="1329710"/>
          </a:xfrm>
          <a:prstGeom prst="line">
            <a:avLst/>
          </a:prstGeom>
          <a:ln>
            <a:solidFill>
              <a:srgbClr val="00206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>
            <a:off x="183844" y="0"/>
            <a:ext cx="1066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err="1" smtClean="0">
                <a:solidFill>
                  <a:schemeClr val="accent5">
                    <a:lumMod val="75000"/>
                  </a:schemeClr>
                </a:solidFill>
              </a:rPr>
              <a:t>ChartMax</a:t>
            </a:r>
            <a:endParaRPr lang="en-US" sz="1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7418024" y="1312384"/>
            <a:ext cx="13144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err="1" smtClean="0">
                <a:solidFill>
                  <a:schemeClr val="accent5">
                    <a:lumMod val="75000"/>
                  </a:schemeClr>
                </a:solidFill>
              </a:rPr>
              <a:t>ChangeHieght</a:t>
            </a:r>
            <a:endParaRPr lang="en-US" sz="1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183844" y="685800"/>
            <a:ext cx="914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err="1" smtClean="0">
                <a:solidFill>
                  <a:schemeClr val="accent5">
                    <a:lumMod val="75000"/>
                  </a:schemeClr>
                </a:solidFill>
              </a:rPr>
              <a:t>ChartMin</a:t>
            </a:r>
            <a:endParaRPr lang="en-US" sz="1000" dirty="0">
              <a:solidFill>
                <a:schemeClr val="accent5">
                  <a:lumMod val="75000"/>
                </a:schemeClr>
              </a:solidFill>
            </a:endParaRPr>
          </a:p>
        </p:txBody>
      </p:sp>
      <p:cxnSp>
        <p:nvCxnSpPr>
          <p:cNvPr id="90" name="Straight Connector 89"/>
          <p:cNvCxnSpPr/>
          <p:nvPr/>
        </p:nvCxnSpPr>
        <p:spPr>
          <a:xfrm>
            <a:off x="2362200" y="703421"/>
            <a:ext cx="0" cy="381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/>
          <p:nvPr/>
        </p:nvCxnSpPr>
        <p:spPr>
          <a:xfrm>
            <a:off x="0" y="246221"/>
            <a:ext cx="8839200" cy="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TextBox 108"/>
          <p:cNvSpPr txBox="1"/>
          <p:nvPr/>
        </p:nvSpPr>
        <p:spPr>
          <a:xfrm>
            <a:off x="2647950" y="474821"/>
            <a:ext cx="1066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err="1" smtClean="0">
                <a:solidFill>
                  <a:schemeClr val="accent5">
                    <a:lumMod val="75000"/>
                  </a:schemeClr>
                </a:solidFill>
              </a:rPr>
              <a:t>DurationMax</a:t>
            </a:r>
            <a:endParaRPr lang="en-US" sz="1000" dirty="0">
              <a:solidFill>
                <a:schemeClr val="accent5">
                  <a:lumMod val="75000"/>
                </a:schemeClr>
              </a:solidFill>
            </a:endParaRPr>
          </a:p>
        </p:txBody>
      </p:sp>
      <p:cxnSp>
        <p:nvCxnSpPr>
          <p:cNvPr id="110" name="Straight Connector 109"/>
          <p:cNvCxnSpPr/>
          <p:nvPr/>
        </p:nvCxnSpPr>
        <p:spPr>
          <a:xfrm>
            <a:off x="8915400" y="170021"/>
            <a:ext cx="0" cy="68579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TextBox 112"/>
          <p:cNvSpPr txBox="1"/>
          <p:nvPr/>
        </p:nvSpPr>
        <p:spPr>
          <a:xfrm>
            <a:off x="758518" y="2088921"/>
            <a:ext cx="9842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>
                <a:solidFill>
                  <a:schemeClr val="accent5">
                    <a:lumMod val="75000"/>
                  </a:schemeClr>
                </a:solidFill>
              </a:rPr>
              <a:t>MoveLeft</a:t>
            </a:r>
            <a:endParaRPr lang="en-US" sz="1200" dirty="0">
              <a:solidFill>
                <a:schemeClr val="accent5">
                  <a:lumMod val="75000"/>
                </a:schemeClr>
              </a:solidFill>
            </a:endParaRPr>
          </a:p>
        </p:txBody>
      </p:sp>
      <p:cxnSp>
        <p:nvCxnSpPr>
          <p:cNvPr id="118" name="Straight Connector 117"/>
          <p:cNvCxnSpPr/>
          <p:nvPr/>
        </p:nvCxnSpPr>
        <p:spPr>
          <a:xfrm flipV="1">
            <a:off x="4000500" y="932021"/>
            <a:ext cx="0" cy="1295400"/>
          </a:xfrm>
          <a:prstGeom prst="line">
            <a:avLst/>
          </a:prstGeom>
          <a:ln w="38100">
            <a:solidFill>
              <a:srgbClr val="00B05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0" y="932021"/>
            <a:ext cx="2302984" cy="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2388709" y="685800"/>
            <a:ext cx="6450491" cy="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641044" y="2133600"/>
            <a:ext cx="3333330" cy="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1418500" y="3200400"/>
            <a:ext cx="3206748" cy="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4625248" y="3049296"/>
            <a:ext cx="0" cy="42810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1974124" y="1483665"/>
            <a:ext cx="12072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>
                <a:solidFill>
                  <a:schemeClr val="accent5">
                    <a:lumMod val="75000"/>
                  </a:schemeClr>
                </a:solidFill>
              </a:rPr>
              <a:t>RightPosition</a:t>
            </a:r>
            <a:endParaRPr lang="en-US" sz="1200" dirty="0">
              <a:solidFill>
                <a:schemeClr val="accent5">
                  <a:lumMod val="75000"/>
                </a:schemeClr>
              </a:solidFill>
            </a:endParaRPr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1910626" y="1760664"/>
            <a:ext cx="2095501" cy="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51642" y="4298990"/>
            <a:ext cx="387265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err="1" smtClean="0">
                <a:solidFill>
                  <a:schemeClr val="accent5">
                    <a:lumMod val="75000"/>
                  </a:schemeClr>
                </a:solidFill>
              </a:rPr>
              <a:t>DefaultTwip</a:t>
            </a:r>
            <a:r>
              <a:rPr lang="en-US" sz="1000" dirty="0" smtClean="0">
                <a:solidFill>
                  <a:schemeClr val="accent5">
                    <a:lumMod val="75000"/>
                  </a:schemeClr>
                </a:solidFill>
              </a:rPr>
              <a:t> = 14440 Constant Value for Printing</a:t>
            </a:r>
          </a:p>
          <a:p>
            <a:r>
              <a:rPr lang="en-US" sz="1000" dirty="0" err="1" smtClean="0">
                <a:solidFill>
                  <a:schemeClr val="accent5">
                    <a:lumMod val="75000"/>
                  </a:schemeClr>
                </a:solidFill>
              </a:rPr>
              <a:t>ChartMin</a:t>
            </a:r>
            <a:r>
              <a:rPr lang="en-US" sz="1000" dirty="0" smtClean="0">
                <a:solidFill>
                  <a:schemeClr val="accent5">
                    <a:lumMod val="75000"/>
                  </a:schemeClr>
                </a:solidFill>
              </a:rPr>
              <a:t> = </a:t>
            </a:r>
            <a:r>
              <a:rPr lang="en-US" sz="1000" dirty="0" err="1" smtClean="0">
                <a:solidFill>
                  <a:schemeClr val="accent5">
                    <a:lumMod val="75000"/>
                  </a:schemeClr>
                </a:solidFill>
              </a:rPr>
              <a:t>DefaultTWIP</a:t>
            </a:r>
            <a:r>
              <a:rPr lang="en-US" sz="1000" dirty="0" smtClean="0">
                <a:solidFill>
                  <a:schemeClr val="accent5">
                    <a:lumMod val="75000"/>
                  </a:schemeClr>
                </a:solidFill>
              </a:rPr>
              <a:t> * Gant Start Position</a:t>
            </a:r>
          </a:p>
          <a:p>
            <a:r>
              <a:rPr lang="en-US" sz="1000" dirty="0" err="1" smtClean="0">
                <a:solidFill>
                  <a:schemeClr val="accent5">
                    <a:lumMod val="75000"/>
                  </a:schemeClr>
                </a:solidFill>
              </a:rPr>
              <a:t>ChartMax</a:t>
            </a:r>
            <a:r>
              <a:rPr lang="en-US" sz="1000" dirty="0" smtClean="0">
                <a:solidFill>
                  <a:schemeClr val="accent5">
                    <a:lumMod val="75000"/>
                  </a:schemeClr>
                </a:solidFill>
              </a:rPr>
              <a:t> = </a:t>
            </a:r>
            <a:r>
              <a:rPr lang="en-US" sz="1000" dirty="0" err="1">
                <a:solidFill>
                  <a:schemeClr val="accent5">
                    <a:lumMod val="75000"/>
                  </a:schemeClr>
                </a:solidFill>
              </a:rPr>
              <a:t>DefaultTWIP</a:t>
            </a:r>
            <a:r>
              <a:rPr lang="en-US" sz="1000" dirty="0">
                <a:solidFill>
                  <a:schemeClr val="accent5">
                    <a:lumMod val="75000"/>
                  </a:schemeClr>
                </a:solidFill>
              </a:rPr>
              <a:t> * Gant </a:t>
            </a:r>
            <a:r>
              <a:rPr lang="en-US" sz="1000" dirty="0" smtClean="0">
                <a:solidFill>
                  <a:schemeClr val="accent5">
                    <a:lumMod val="75000"/>
                  </a:schemeClr>
                </a:solidFill>
              </a:rPr>
              <a:t>End Position</a:t>
            </a:r>
            <a:endParaRPr lang="en-US" sz="1000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sz="1000" dirty="0" err="1" smtClean="0">
                <a:solidFill>
                  <a:schemeClr val="accent5">
                    <a:lumMod val="75000"/>
                  </a:schemeClr>
                </a:solidFill>
              </a:rPr>
              <a:t>SizeofDays</a:t>
            </a:r>
            <a:r>
              <a:rPr lang="en-US" sz="1000" dirty="0" smtClean="0">
                <a:solidFill>
                  <a:schemeClr val="accent5">
                    <a:lumMod val="75000"/>
                  </a:schemeClr>
                </a:solidFill>
              </a:rPr>
              <a:t> = 2.25/Time Period on </a:t>
            </a:r>
            <a:r>
              <a:rPr lang="en-US" sz="1000" dirty="0" err="1" smtClean="0">
                <a:solidFill>
                  <a:schemeClr val="accent5">
                    <a:lumMod val="75000"/>
                  </a:schemeClr>
                </a:solidFill>
              </a:rPr>
              <a:t>Homescreen</a:t>
            </a:r>
            <a:endParaRPr lang="en-US" sz="1000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sz="1000" dirty="0" err="1" smtClean="0">
                <a:solidFill>
                  <a:schemeClr val="accent5">
                    <a:lumMod val="75000"/>
                  </a:schemeClr>
                </a:solidFill>
              </a:rPr>
              <a:t>DayBoxSize</a:t>
            </a:r>
            <a:r>
              <a:rPr lang="en-US" sz="1000" dirty="0" smtClean="0">
                <a:solidFill>
                  <a:schemeClr val="accent5">
                    <a:lumMod val="75000"/>
                  </a:schemeClr>
                </a:solidFill>
              </a:rPr>
              <a:t> = </a:t>
            </a:r>
            <a:r>
              <a:rPr lang="en-US" sz="1000" dirty="0" err="1" smtClean="0">
                <a:solidFill>
                  <a:schemeClr val="accent5">
                    <a:lumMod val="75000"/>
                  </a:schemeClr>
                </a:solidFill>
              </a:rPr>
              <a:t>SizeofDays</a:t>
            </a:r>
            <a:r>
              <a:rPr lang="en-US" sz="1000" dirty="0" smtClean="0">
                <a:solidFill>
                  <a:schemeClr val="accent5">
                    <a:lumMod val="75000"/>
                  </a:schemeClr>
                </a:solidFill>
              </a:rPr>
              <a:t> * </a:t>
            </a:r>
            <a:r>
              <a:rPr lang="en-US" sz="1000" dirty="0" err="1" smtClean="0">
                <a:solidFill>
                  <a:schemeClr val="accent5">
                    <a:lumMod val="75000"/>
                  </a:schemeClr>
                </a:solidFill>
              </a:rPr>
              <a:t>DefaultTWIP</a:t>
            </a:r>
            <a:endParaRPr lang="en-US" sz="1000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sz="1000" dirty="0" err="1" smtClean="0">
                <a:solidFill>
                  <a:schemeClr val="accent5">
                    <a:lumMod val="75000"/>
                  </a:schemeClr>
                </a:solidFill>
              </a:rPr>
              <a:t>TempNumber</a:t>
            </a:r>
            <a:r>
              <a:rPr lang="en-US" sz="1000" dirty="0" smtClean="0">
                <a:solidFill>
                  <a:schemeClr val="accent5">
                    <a:lumMod val="75000"/>
                  </a:schemeClr>
                </a:solidFill>
              </a:rPr>
              <a:t> = </a:t>
            </a:r>
            <a:r>
              <a:rPr lang="en-US" sz="1000" dirty="0" err="1" smtClean="0">
                <a:solidFill>
                  <a:schemeClr val="accent5">
                    <a:lumMod val="75000"/>
                  </a:schemeClr>
                </a:solidFill>
              </a:rPr>
              <a:t>Datedifference</a:t>
            </a:r>
            <a:r>
              <a:rPr lang="en-US" sz="1000" dirty="0" smtClean="0">
                <a:solidFill>
                  <a:schemeClr val="accent5">
                    <a:lumMod val="75000"/>
                  </a:schemeClr>
                </a:solidFill>
              </a:rPr>
              <a:t> between Start Finish</a:t>
            </a:r>
          </a:p>
          <a:p>
            <a:r>
              <a:rPr lang="en-US" sz="1000" dirty="0" smtClean="0">
                <a:solidFill>
                  <a:schemeClr val="accent5">
                    <a:lumMod val="75000"/>
                  </a:schemeClr>
                </a:solidFill>
              </a:rPr>
              <a:t>Offset = Date difference between Report date and current system Date</a:t>
            </a:r>
          </a:p>
          <a:p>
            <a:r>
              <a:rPr lang="en-US" sz="1000" dirty="0" err="1" smtClean="0">
                <a:solidFill>
                  <a:schemeClr val="accent5">
                    <a:lumMod val="75000"/>
                  </a:schemeClr>
                </a:solidFill>
              </a:rPr>
              <a:t>ChangeWidth</a:t>
            </a:r>
            <a:r>
              <a:rPr lang="en-US" sz="1000" dirty="0" smtClean="0">
                <a:solidFill>
                  <a:schemeClr val="accent5">
                    <a:lumMod val="75000"/>
                  </a:schemeClr>
                </a:solidFill>
              </a:rPr>
              <a:t> = Size of Gant Object </a:t>
            </a:r>
          </a:p>
          <a:p>
            <a:r>
              <a:rPr lang="en-US" sz="1000" dirty="0" err="1" smtClean="0">
                <a:solidFill>
                  <a:schemeClr val="accent5">
                    <a:lumMod val="75000"/>
                  </a:schemeClr>
                </a:solidFill>
              </a:rPr>
              <a:t>CStart</a:t>
            </a:r>
            <a:r>
              <a:rPr lang="en-US" sz="1000" dirty="0" smtClean="0">
                <a:solidFill>
                  <a:schemeClr val="accent5">
                    <a:lumMod val="75000"/>
                  </a:schemeClr>
                </a:solidFill>
              </a:rPr>
              <a:t> = Date difference between Current date and start</a:t>
            </a:r>
          </a:p>
          <a:p>
            <a:r>
              <a:rPr lang="en-US" sz="1000" dirty="0" err="1" smtClean="0">
                <a:solidFill>
                  <a:schemeClr val="accent5">
                    <a:lumMod val="75000"/>
                  </a:schemeClr>
                </a:solidFill>
              </a:rPr>
              <a:t>CFinish</a:t>
            </a:r>
            <a:r>
              <a:rPr lang="en-US" sz="1000" dirty="0" smtClean="0">
                <a:solidFill>
                  <a:schemeClr val="accent5">
                    <a:lumMod val="75000"/>
                  </a:schemeClr>
                </a:solidFill>
              </a:rPr>
              <a:t> = Date difference between current date and start</a:t>
            </a:r>
          </a:p>
          <a:p>
            <a:r>
              <a:rPr lang="en-US" sz="1000" dirty="0" err="1" smtClean="0">
                <a:solidFill>
                  <a:schemeClr val="accent5">
                    <a:lumMod val="75000"/>
                  </a:schemeClr>
                </a:solidFill>
              </a:rPr>
              <a:t>BStart</a:t>
            </a:r>
            <a:r>
              <a:rPr lang="en-US" sz="10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1000" dirty="0">
                <a:solidFill>
                  <a:schemeClr val="accent5">
                    <a:lumMod val="75000"/>
                  </a:schemeClr>
                </a:solidFill>
              </a:rPr>
              <a:t>= Date difference between Current date and </a:t>
            </a:r>
            <a:r>
              <a:rPr lang="en-US" sz="1000" dirty="0" smtClean="0">
                <a:solidFill>
                  <a:schemeClr val="accent5">
                    <a:lumMod val="75000"/>
                  </a:schemeClr>
                </a:solidFill>
              </a:rPr>
              <a:t> Baseline start</a:t>
            </a:r>
            <a:endParaRPr lang="en-US" sz="1000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sz="1000" dirty="0" err="1" smtClean="0">
                <a:solidFill>
                  <a:schemeClr val="accent5">
                    <a:lumMod val="75000"/>
                  </a:schemeClr>
                </a:solidFill>
              </a:rPr>
              <a:t>BFinish</a:t>
            </a:r>
            <a:r>
              <a:rPr lang="en-US" sz="10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1000" dirty="0">
                <a:solidFill>
                  <a:schemeClr val="accent5">
                    <a:lumMod val="75000"/>
                  </a:schemeClr>
                </a:solidFill>
              </a:rPr>
              <a:t>= Date difference between current date and </a:t>
            </a:r>
            <a:r>
              <a:rPr lang="en-US" sz="1000" dirty="0" smtClean="0">
                <a:solidFill>
                  <a:schemeClr val="accent5">
                    <a:lumMod val="75000"/>
                  </a:schemeClr>
                </a:solidFill>
              </a:rPr>
              <a:t>Baseline start</a:t>
            </a:r>
            <a:endParaRPr lang="en-US" sz="1000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sz="1000" dirty="0" err="1" smtClean="0">
                <a:solidFill>
                  <a:schemeClr val="accent5">
                    <a:lumMod val="75000"/>
                  </a:schemeClr>
                </a:solidFill>
              </a:rPr>
              <a:t>LeftPosition</a:t>
            </a:r>
            <a:r>
              <a:rPr lang="en-US" sz="1000" dirty="0" smtClean="0">
                <a:solidFill>
                  <a:schemeClr val="accent5">
                    <a:lumMod val="75000"/>
                  </a:schemeClr>
                </a:solidFill>
              </a:rPr>
              <a:t> = Current Date Position + Offset</a:t>
            </a:r>
          </a:p>
          <a:p>
            <a:r>
              <a:rPr lang="en-US" sz="1000" dirty="0" err="1" smtClean="0">
                <a:solidFill>
                  <a:schemeClr val="accent5">
                    <a:lumMod val="75000"/>
                  </a:schemeClr>
                </a:solidFill>
              </a:rPr>
              <a:t>RightPosition</a:t>
            </a:r>
            <a:r>
              <a:rPr lang="en-US" sz="1000" dirty="0" smtClean="0">
                <a:solidFill>
                  <a:schemeClr val="accent5">
                    <a:lumMod val="75000"/>
                  </a:schemeClr>
                </a:solidFill>
              </a:rPr>
              <a:t> = Current Finish Date Position + Offset</a:t>
            </a:r>
          </a:p>
          <a:p>
            <a:r>
              <a:rPr lang="en-US" sz="1000" dirty="0" err="1" smtClean="0">
                <a:solidFill>
                  <a:schemeClr val="accent5">
                    <a:lumMod val="75000"/>
                  </a:schemeClr>
                </a:solidFill>
              </a:rPr>
              <a:t>ChangeTop</a:t>
            </a:r>
            <a:r>
              <a:rPr lang="en-US" sz="1000" dirty="0" smtClean="0">
                <a:solidFill>
                  <a:schemeClr val="accent5">
                    <a:lumMod val="75000"/>
                  </a:schemeClr>
                </a:solidFill>
              </a:rPr>
              <a:t> = Top Position of Gant Object</a:t>
            </a:r>
          </a:p>
          <a:p>
            <a:r>
              <a:rPr lang="en-US" sz="1000" dirty="0" err="1" smtClean="0">
                <a:solidFill>
                  <a:schemeClr val="accent5">
                    <a:lumMod val="75000"/>
                  </a:schemeClr>
                </a:solidFill>
              </a:rPr>
              <a:t>ChangeHeight</a:t>
            </a:r>
            <a:r>
              <a:rPr lang="en-US" sz="1000" dirty="0" smtClean="0">
                <a:solidFill>
                  <a:schemeClr val="accent5">
                    <a:lumMod val="75000"/>
                  </a:schemeClr>
                </a:solidFill>
              </a:rPr>
              <a:t> = Top Position of Gant Object</a:t>
            </a:r>
            <a:endParaRPr lang="en-US" sz="10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59973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Rectangle 66"/>
          <p:cNvSpPr/>
          <p:nvPr/>
        </p:nvSpPr>
        <p:spPr>
          <a:xfrm>
            <a:off x="5410200" y="1446351"/>
            <a:ext cx="1638300" cy="872510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06" name="Rectangle 105"/>
          <p:cNvSpPr/>
          <p:nvPr/>
        </p:nvSpPr>
        <p:spPr>
          <a:xfrm>
            <a:off x="7048500" y="1446351"/>
            <a:ext cx="1638300" cy="872510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cxnSp>
        <p:nvCxnSpPr>
          <p:cNvPr id="76" name="Straight Connector 75"/>
          <p:cNvCxnSpPr>
            <a:stCxn id="67" idx="2"/>
            <a:endCxn id="67" idx="0"/>
          </p:cNvCxnSpPr>
          <p:nvPr/>
        </p:nvCxnSpPr>
        <p:spPr>
          <a:xfrm flipV="1">
            <a:off x="6229350" y="1446351"/>
            <a:ext cx="0" cy="872510"/>
          </a:xfrm>
          <a:prstGeom prst="line">
            <a:avLst/>
          </a:prstGeom>
          <a:ln>
            <a:solidFill>
              <a:srgbClr val="00206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>
            <a:stCxn id="106" idx="2"/>
            <a:endCxn id="106" idx="0"/>
          </p:cNvCxnSpPr>
          <p:nvPr/>
        </p:nvCxnSpPr>
        <p:spPr>
          <a:xfrm flipV="1">
            <a:off x="7867650" y="1446351"/>
            <a:ext cx="0" cy="872510"/>
          </a:xfrm>
          <a:prstGeom prst="line">
            <a:avLst/>
          </a:prstGeom>
          <a:ln>
            <a:solidFill>
              <a:srgbClr val="00206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Rectangle 103"/>
          <p:cNvSpPr/>
          <p:nvPr/>
        </p:nvSpPr>
        <p:spPr>
          <a:xfrm>
            <a:off x="3771900" y="1446351"/>
            <a:ext cx="1638300" cy="872510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cxnSp>
        <p:nvCxnSpPr>
          <p:cNvPr id="105" name="Straight Connector 104"/>
          <p:cNvCxnSpPr>
            <a:stCxn id="104" idx="2"/>
            <a:endCxn id="104" idx="0"/>
          </p:cNvCxnSpPr>
          <p:nvPr/>
        </p:nvCxnSpPr>
        <p:spPr>
          <a:xfrm flipV="1">
            <a:off x="4591050" y="1446351"/>
            <a:ext cx="0" cy="872510"/>
          </a:xfrm>
          <a:prstGeom prst="line">
            <a:avLst/>
          </a:prstGeom>
          <a:ln>
            <a:solidFill>
              <a:srgbClr val="00206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Rectangle 67"/>
          <p:cNvSpPr/>
          <p:nvPr/>
        </p:nvSpPr>
        <p:spPr>
          <a:xfrm>
            <a:off x="2133600" y="1446351"/>
            <a:ext cx="1638300" cy="872510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Custom Gant Chart on ACCESS VBA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" y="1556862"/>
            <a:ext cx="1600199" cy="6096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1200" dirty="0" smtClean="0"/>
              <a:t>Duration</a:t>
            </a:r>
            <a:endParaRPr lang="en-US" sz="1200" dirty="0"/>
          </a:p>
        </p:txBody>
      </p:sp>
      <p:sp>
        <p:nvSpPr>
          <p:cNvPr id="5" name="Rectangle 4"/>
          <p:cNvSpPr/>
          <p:nvPr/>
        </p:nvSpPr>
        <p:spPr>
          <a:xfrm>
            <a:off x="1" y="1556861"/>
            <a:ext cx="990599" cy="349998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smtClean="0"/>
              <a:t>Complete</a:t>
            </a:r>
            <a:endParaRPr lang="en-US" sz="1200" dirty="0"/>
          </a:p>
        </p:txBody>
      </p:sp>
      <p:cxnSp>
        <p:nvCxnSpPr>
          <p:cNvPr id="75" name="Straight Connector 74"/>
          <p:cNvCxnSpPr>
            <a:stCxn id="68" idx="2"/>
            <a:endCxn id="68" idx="0"/>
          </p:cNvCxnSpPr>
          <p:nvPr/>
        </p:nvCxnSpPr>
        <p:spPr>
          <a:xfrm flipV="1">
            <a:off x="2952750" y="1446351"/>
            <a:ext cx="0" cy="872510"/>
          </a:xfrm>
          <a:prstGeom prst="line">
            <a:avLst/>
          </a:prstGeom>
          <a:ln>
            <a:solidFill>
              <a:srgbClr val="00206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>
            <a:off x="1828800" y="1219200"/>
            <a:ext cx="1066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-(</a:t>
            </a:r>
            <a:r>
              <a:rPr lang="en-US" sz="1000" dirty="0" err="1" smtClean="0"/>
              <a:t>TimePeriod</a:t>
            </a:r>
            <a:r>
              <a:rPr lang="en-US" sz="1000" dirty="0" smtClean="0"/>
              <a:t>)/3</a:t>
            </a:r>
            <a:endParaRPr lang="en-US" sz="1000" dirty="0"/>
          </a:p>
        </p:txBody>
      </p:sp>
      <p:sp>
        <p:nvSpPr>
          <p:cNvPr id="88" name="TextBox 87"/>
          <p:cNvSpPr txBox="1"/>
          <p:nvPr/>
        </p:nvSpPr>
        <p:spPr>
          <a:xfrm>
            <a:off x="3276600" y="1219200"/>
            <a:ext cx="13144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Current/Report Date</a:t>
            </a:r>
            <a:endParaRPr lang="en-US" sz="1000" dirty="0"/>
          </a:p>
        </p:txBody>
      </p:sp>
      <p:sp>
        <p:nvSpPr>
          <p:cNvPr id="89" name="TextBox 88"/>
          <p:cNvSpPr txBox="1"/>
          <p:nvPr/>
        </p:nvSpPr>
        <p:spPr>
          <a:xfrm>
            <a:off x="8229600" y="1219200"/>
            <a:ext cx="914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err="1" smtClean="0"/>
              <a:t>TimePeriod</a:t>
            </a:r>
            <a:endParaRPr lang="en-US" sz="1000" dirty="0"/>
          </a:p>
        </p:txBody>
      </p:sp>
      <p:sp>
        <p:nvSpPr>
          <p:cNvPr id="108" name="TextBox 107"/>
          <p:cNvSpPr txBox="1"/>
          <p:nvPr/>
        </p:nvSpPr>
        <p:spPr>
          <a:xfrm>
            <a:off x="4933949" y="1234440"/>
            <a:ext cx="914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err="1" smtClean="0"/>
              <a:t>TimePeriod</a:t>
            </a:r>
            <a:r>
              <a:rPr lang="en-US" sz="1000" dirty="0" smtClean="0"/>
              <a:t>/3</a:t>
            </a:r>
            <a:endParaRPr lang="en-US" sz="1000" dirty="0"/>
          </a:p>
        </p:txBody>
      </p:sp>
      <p:sp>
        <p:nvSpPr>
          <p:cNvPr id="109" name="TextBox 108"/>
          <p:cNvSpPr txBox="1"/>
          <p:nvPr/>
        </p:nvSpPr>
        <p:spPr>
          <a:xfrm>
            <a:off x="6553200" y="1234440"/>
            <a:ext cx="1066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err="1" smtClean="0"/>
              <a:t>TimePeriod</a:t>
            </a:r>
            <a:r>
              <a:rPr lang="en-US" sz="1000" dirty="0" smtClean="0"/>
              <a:t>*2/3</a:t>
            </a:r>
            <a:endParaRPr lang="en-US" sz="1000" dirty="0"/>
          </a:p>
        </p:txBody>
      </p:sp>
      <p:sp>
        <p:nvSpPr>
          <p:cNvPr id="113" name="TextBox 112"/>
          <p:cNvSpPr txBox="1"/>
          <p:nvPr/>
        </p:nvSpPr>
        <p:spPr>
          <a:xfrm>
            <a:off x="361282" y="2180361"/>
            <a:ext cx="16389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Off Chart = Blank Chart</a:t>
            </a:r>
            <a:endParaRPr lang="en-US" sz="1200" dirty="0"/>
          </a:p>
        </p:txBody>
      </p:sp>
      <p:cxnSp>
        <p:nvCxnSpPr>
          <p:cNvPr id="118" name="Straight Connector 117"/>
          <p:cNvCxnSpPr/>
          <p:nvPr/>
        </p:nvCxnSpPr>
        <p:spPr>
          <a:xfrm flipV="1">
            <a:off x="3771900" y="1480662"/>
            <a:ext cx="0" cy="838199"/>
          </a:xfrm>
          <a:prstGeom prst="line">
            <a:avLst/>
          </a:prstGeom>
          <a:ln w="3810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5410200" y="2937489"/>
            <a:ext cx="1638300" cy="872510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30" name="Rectangle 29"/>
          <p:cNvSpPr/>
          <p:nvPr/>
        </p:nvSpPr>
        <p:spPr>
          <a:xfrm>
            <a:off x="7048500" y="2937489"/>
            <a:ext cx="1638300" cy="872510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cxnSp>
        <p:nvCxnSpPr>
          <p:cNvPr id="31" name="Straight Connector 30"/>
          <p:cNvCxnSpPr>
            <a:stCxn id="29" idx="2"/>
            <a:endCxn id="29" idx="0"/>
          </p:cNvCxnSpPr>
          <p:nvPr/>
        </p:nvCxnSpPr>
        <p:spPr>
          <a:xfrm flipV="1">
            <a:off x="6229350" y="2937489"/>
            <a:ext cx="0" cy="872510"/>
          </a:xfrm>
          <a:prstGeom prst="line">
            <a:avLst/>
          </a:prstGeom>
          <a:ln>
            <a:solidFill>
              <a:srgbClr val="00206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30" idx="2"/>
            <a:endCxn id="30" idx="0"/>
          </p:cNvCxnSpPr>
          <p:nvPr/>
        </p:nvCxnSpPr>
        <p:spPr>
          <a:xfrm flipV="1">
            <a:off x="7867650" y="2937489"/>
            <a:ext cx="0" cy="872510"/>
          </a:xfrm>
          <a:prstGeom prst="line">
            <a:avLst/>
          </a:prstGeom>
          <a:ln>
            <a:solidFill>
              <a:srgbClr val="00206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3771900" y="2937489"/>
            <a:ext cx="1638300" cy="872510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cxnSp>
        <p:nvCxnSpPr>
          <p:cNvPr id="34" name="Straight Connector 33"/>
          <p:cNvCxnSpPr>
            <a:stCxn id="33" idx="2"/>
            <a:endCxn id="33" idx="0"/>
          </p:cNvCxnSpPr>
          <p:nvPr/>
        </p:nvCxnSpPr>
        <p:spPr>
          <a:xfrm flipV="1">
            <a:off x="4591050" y="2937489"/>
            <a:ext cx="0" cy="872510"/>
          </a:xfrm>
          <a:prstGeom prst="line">
            <a:avLst/>
          </a:prstGeom>
          <a:ln>
            <a:solidFill>
              <a:srgbClr val="00206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2133600" y="2937489"/>
            <a:ext cx="1638300" cy="872510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cxnSp>
        <p:nvCxnSpPr>
          <p:cNvPr id="38" name="Straight Connector 37"/>
          <p:cNvCxnSpPr>
            <a:stCxn id="35" idx="2"/>
            <a:endCxn id="35" idx="0"/>
          </p:cNvCxnSpPr>
          <p:nvPr/>
        </p:nvCxnSpPr>
        <p:spPr>
          <a:xfrm flipV="1">
            <a:off x="2952750" y="2937489"/>
            <a:ext cx="0" cy="872510"/>
          </a:xfrm>
          <a:prstGeom prst="line">
            <a:avLst/>
          </a:prstGeom>
          <a:ln>
            <a:solidFill>
              <a:srgbClr val="00206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1828800" y="2710338"/>
            <a:ext cx="1066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-(</a:t>
            </a:r>
            <a:r>
              <a:rPr lang="en-US" sz="1000" dirty="0" err="1" smtClean="0"/>
              <a:t>TimePeriod</a:t>
            </a:r>
            <a:r>
              <a:rPr lang="en-US" sz="1000" dirty="0" smtClean="0"/>
              <a:t>)/3</a:t>
            </a:r>
            <a:endParaRPr lang="en-US" sz="1000" dirty="0"/>
          </a:p>
        </p:txBody>
      </p:sp>
      <p:sp>
        <p:nvSpPr>
          <p:cNvPr id="40" name="TextBox 39"/>
          <p:cNvSpPr txBox="1"/>
          <p:nvPr/>
        </p:nvSpPr>
        <p:spPr>
          <a:xfrm>
            <a:off x="3276600" y="2710338"/>
            <a:ext cx="13144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Current/Report Date</a:t>
            </a:r>
            <a:endParaRPr lang="en-US" sz="1000" dirty="0"/>
          </a:p>
        </p:txBody>
      </p:sp>
      <p:sp>
        <p:nvSpPr>
          <p:cNvPr id="41" name="TextBox 40"/>
          <p:cNvSpPr txBox="1"/>
          <p:nvPr/>
        </p:nvSpPr>
        <p:spPr>
          <a:xfrm>
            <a:off x="8229600" y="2710338"/>
            <a:ext cx="914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err="1" smtClean="0"/>
              <a:t>TimePeriod</a:t>
            </a:r>
            <a:endParaRPr lang="en-US" sz="1000" dirty="0"/>
          </a:p>
        </p:txBody>
      </p:sp>
      <p:sp>
        <p:nvSpPr>
          <p:cNvPr id="42" name="TextBox 41"/>
          <p:cNvSpPr txBox="1"/>
          <p:nvPr/>
        </p:nvSpPr>
        <p:spPr>
          <a:xfrm>
            <a:off x="4933949" y="2725578"/>
            <a:ext cx="914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err="1" smtClean="0"/>
              <a:t>TimePeriod</a:t>
            </a:r>
            <a:r>
              <a:rPr lang="en-US" sz="1000" dirty="0" smtClean="0"/>
              <a:t>/3</a:t>
            </a:r>
            <a:endParaRPr lang="en-US" sz="1000" dirty="0"/>
          </a:p>
        </p:txBody>
      </p:sp>
      <p:sp>
        <p:nvSpPr>
          <p:cNvPr id="43" name="TextBox 42"/>
          <p:cNvSpPr txBox="1"/>
          <p:nvPr/>
        </p:nvSpPr>
        <p:spPr>
          <a:xfrm>
            <a:off x="6553200" y="2725578"/>
            <a:ext cx="1066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err="1" smtClean="0"/>
              <a:t>TimePeriod</a:t>
            </a:r>
            <a:r>
              <a:rPr lang="en-US" sz="1000" dirty="0" smtClean="0"/>
              <a:t>*2/3</a:t>
            </a:r>
            <a:endParaRPr lang="en-US" sz="1000" dirty="0"/>
          </a:p>
        </p:txBody>
      </p:sp>
      <p:sp>
        <p:nvSpPr>
          <p:cNvPr id="44" name="TextBox 43"/>
          <p:cNvSpPr txBox="1"/>
          <p:nvPr/>
        </p:nvSpPr>
        <p:spPr>
          <a:xfrm>
            <a:off x="361282" y="3671499"/>
            <a:ext cx="16389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Off Chart Subtracted</a:t>
            </a:r>
            <a:endParaRPr lang="en-US" sz="1200" dirty="0"/>
          </a:p>
        </p:txBody>
      </p:sp>
      <p:cxnSp>
        <p:nvCxnSpPr>
          <p:cNvPr id="45" name="Straight Connector 44"/>
          <p:cNvCxnSpPr/>
          <p:nvPr/>
        </p:nvCxnSpPr>
        <p:spPr>
          <a:xfrm flipV="1">
            <a:off x="3771900" y="2971800"/>
            <a:ext cx="0" cy="838198"/>
          </a:xfrm>
          <a:prstGeom prst="line">
            <a:avLst/>
          </a:prstGeom>
          <a:ln w="3810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49"/>
          <p:cNvSpPr/>
          <p:nvPr/>
        </p:nvSpPr>
        <p:spPr>
          <a:xfrm>
            <a:off x="5410199" y="4037151"/>
            <a:ext cx="1638300" cy="872510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51" name="Rectangle 50"/>
          <p:cNvSpPr/>
          <p:nvPr/>
        </p:nvSpPr>
        <p:spPr>
          <a:xfrm>
            <a:off x="7048499" y="4037151"/>
            <a:ext cx="1638300" cy="872510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cxnSp>
        <p:nvCxnSpPr>
          <p:cNvPr id="52" name="Straight Connector 51"/>
          <p:cNvCxnSpPr>
            <a:stCxn id="50" idx="2"/>
            <a:endCxn id="50" idx="0"/>
          </p:cNvCxnSpPr>
          <p:nvPr/>
        </p:nvCxnSpPr>
        <p:spPr>
          <a:xfrm flipV="1">
            <a:off x="6229349" y="4037151"/>
            <a:ext cx="0" cy="872510"/>
          </a:xfrm>
          <a:prstGeom prst="line">
            <a:avLst/>
          </a:prstGeom>
          <a:ln>
            <a:solidFill>
              <a:srgbClr val="00206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51" idx="2"/>
            <a:endCxn id="51" idx="0"/>
          </p:cNvCxnSpPr>
          <p:nvPr/>
        </p:nvCxnSpPr>
        <p:spPr>
          <a:xfrm flipV="1">
            <a:off x="7867649" y="4037151"/>
            <a:ext cx="0" cy="872510"/>
          </a:xfrm>
          <a:prstGeom prst="line">
            <a:avLst/>
          </a:prstGeom>
          <a:ln>
            <a:solidFill>
              <a:srgbClr val="00206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ectangle 53"/>
          <p:cNvSpPr/>
          <p:nvPr/>
        </p:nvSpPr>
        <p:spPr>
          <a:xfrm>
            <a:off x="3771899" y="4037151"/>
            <a:ext cx="1638300" cy="872510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cxnSp>
        <p:nvCxnSpPr>
          <p:cNvPr id="55" name="Straight Connector 54"/>
          <p:cNvCxnSpPr>
            <a:stCxn id="54" idx="2"/>
            <a:endCxn id="54" idx="0"/>
          </p:cNvCxnSpPr>
          <p:nvPr/>
        </p:nvCxnSpPr>
        <p:spPr>
          <a:xfrm flipV="1">
            <a:off x="4591049" y="4037151"/>
            <a:ext cx="0" cy="872510"/>
          </a:xfrm>
          <a:prstGeom prst="line">
            <a:avLst/>
          </a:prstGeom>
          <a:ln>
            <a:solidFill>
              <a:srgbClr val="00206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ctangle 55"/>
          <p:cNvSpPr/>
          <p:nvPr/>
        </p:nvSpPr>
        <p:spPr>
          <a:xfrm>
            <a:off x="2133599" y="4037151"/>
            <a:ext cx="1638300" cy="872510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36" name="Rectangle 35"/>
          <p:cNvSpPr/>
          <p:nvPr/>
        </p:nvSpPr>
        <p:spPr>
          <a:xfrm>
            <a:off x="1" y="3048000"/>
            <a:ext cx="3505199" cy="6096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1200" dirty="0" smtClean="0"/>
              <a:t>Duration</a:t>
            </a:r>
            <a:endParaRPr lang="en-US" sz="1200" dirty="0"/>
          </a:p>
        </p:txBody>
      </p:sp>
      <p:cxnSp>
        <p:nvCxnSpPr>
          <p:cNvPr id="59" name="Straight Connector 58"/>
          <p:cNvCxnSpPr>
            <a:stCxn id="56" idx="2"/>
            <a:endCxn id="56" idx="0"/>
          </p:cNvCxnSpPr>
          <p:nvPr/>
        </p:nvCxnSpPr>
        <p:spPr>
          <a:xfrm flipV="1">
            <a:off x="2952749" y="4037151"/>
            <a:ext cx="0" cy="872510"/>
          </a:xfrm>
          <a:prstGeom prst="line">
            <a:avLst/>
          </a:prstGeom>
          <a:ln>
            <a:solidFill>
              <a:srgbClr val="00206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1828799" y="3810000"/>
            <a:ext cx="1066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-(</a:t>
            </a:r>
            <a:r>
              <a:rPr lang="en-US" sz="1000" dirty="0" err="1" smtClean="0"/>
              <a:t>TimePeriod</a:t>
            </a:r>
            <a:r>
              <a:rPr lang="en-US" sz="1000" dirty="0" smtClean="0"/>
              <a:t>)/3</a:t>
            </a:r>
            <a:endParaRPr lang="en-US" sz="1000" dirty="0"/>
          </a:p>
        </p:txBody>
      </p:sp>
      <p:sp>
        <p:nvSpPr>
          <p:cNvPr id="61" name="TextBox 60"/>
          <p:cNvSpPr txBox="1"/>
          <p:nvPr/>
        </p:nvSpPr>
        <p:spPr>
          <a:xfrm>
            <a:off x="3276599" y="3810000"/>
            <a:ext cx="13144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Current/Report Date</a:t>
            </a:r>
            <a:endParaRPr lang="en-US" sz="1000" dirty="0"/>
          </a:p>
        </p:txBody>
      </p:sp>
      <p:sp>
        <p:nvSpPr>
          <p:cNvPr id="62" name="TextBox 61"/>
          <p:cNvSpPr txBox="1"/>
          <p:nvPr/>
        </p:nvSpPr>
        <p:spPr>
          <a:xfrm>
            <a:off x="8229599" y="3810000"/>
            <a:ext cx="914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err="1" smtClean="0"/>
              <a:t>TimePeriod</a:t>
            </a:r>
            <a:endParaRPr lang="en-US" sz="1000" dirty="0"/>
          </a:p>
        </p:txBody>
      </p:sp>
      <p:sp>
        <p:nvSpPr>
          <p:cNvPr id="63" name="TextBox 62"/>
          <p:cNvSpPr txBox="1"/>
          <p:nvPr/>
        </p:nvSpPr>
        <p:spPr>
          <a:xfrm>
            <a:off x="4933948" y="3825240"/>
            <a:ext cx="914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err="1" smtClean="0"/>
              <a:t>TimePeriod</a:t>
            </a:r>
            <a:r>
              <a:rPr lang="en-US" sz="1000" dirty="0" smtClean="0"/>
              <a:t>/3</a:t>
            </a:r>
            <a:endParaRPr lang="en-US" sz="1000" dirty="0"/>
          </a:p>
        </p:txBody>
      </p:sp>
      <p:sp>
        <p:nvSpPr>
          <p:cNvPr id="64" name="TextBox 63"/>
          <p:cNvSpPr txBox="1"/>
          <p:nvPr/>
        </p:nvSpPr>
        <p:spPr>
          <a:xfrm>
            <a:off x="6553199" y="3825240"/>
            <a:ext cx="1066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err="1" smtClean="0"/>
              <a:t>TimePeriod</a:t>
            </a:r>
            <a:r>
              <a:rPr lang="en-US" sz="1000" dirty="0" smtClean="0"/>
              <a:t>*2/3</a:t>
            </a:r>
            <a:endParaRPr lang="en-US" sz="1000" dirty="0"/>
          </a:p>
        </p:txBody>
      </p:sp>
      <p:sp>
        <p:nvSpPr>
          <p:cNvPr id="65" name="TextBox 64"/>
          <p:cNvSpPr txBox="1"/>
          <p:nvPr/>
        </p:nvSpPr>
        <p:spPr>
          <a:xfrm>
            <a:off x="2132930" y="4909661"/>
            <a:ext cx="21342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Only Part On chart is Visible, </a:t>
            </a:r>
          </a:p>
          <a:p>
            <a:r>
              <a:rPr lang="en-US" sz="1200" dirty="0" smtClean="0"/>
              <a:t>% of this new size filled in Same for Future date </a:t>
            </a:r>
            <a:endParaRPr lang="en-US" sz="1200" dirty="0"/>
          </a:p>
        </p:txBody>
      </p:sp>
      <p:cxnSp>
        <p:nvCxnSpPr>
          <p:cNvPr id="66" name="Straight Connector 65"/>
          <p:cNvCxnSpPr/>
          <p:nvPr/>
        </p:nvCxnSpPr>
        <p:spPr>
          <a:xfrm flipV="1">
            <a:off x="3771899" y="4071462"/>
            <a:ext cx="0" cy="838198"/>
          </a:xfrm>
          <a:prstGeom prst="line">
            <a:avLst/>
          </a:prstGeom>
          <a:ln w="3810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1" y="3047999"/>
            <a:ext cx="1676399" cy="349998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smtClean="0"/>
              <a:t>Complete</a:t>
            </a:r>
            <a:endParaRPr lang="en-US" sz="1200" dirty="0"/>
          </a:p>
        </p:txBody>
      </p:sp>
      <p:sp>
        <p:nvSpPr>
          <p:cNvPr id="57" name="Rectangle 56"/>
          <p:cNvSpPr/>
          <p:nvPr/>
        </p:nvSpPr>
        <p:spPr>
          <a:xfrm>
            <a:off x="2133600" y="4147662"/>
            <a:ext cx="1371599" cy="6096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1200" dirty="0" smtClean="0"/>
              <a:t>Duration</a:t>
            </a:r>
            <a:endParaRPr lang="en-US" sz="1200" dirty="0"/>
          </a:p>
        </p:txBody>
      </p:sp>
      <p:sp>
        <p:nvSpPr>
          <p:cNvPr id="58" name="Rectangle 57"/>
          <p:cNvSpPr/>
          <p:nvPr/>
        </p:nvSpPr>
        <p:spPr>
          <a:xfrm>
            <a:off x="2161841" y="4175320"/>
            <a:ext cx="790907" cy="349998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smtClean="0"/>
              <a:t>Complete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1636791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Rectangle 105"/>
          <p:cNvSpPr/>
          <p:nvPr/>
        </p:nvSpPr>
        <p:spPr>
          <a:xfrm>
            <a:off x="6934200" y="1446350"/>
            <a:ext cx="1752600" cy="4649649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cxnSp>
        <p:nvCxnSpPr>
          <p:cNvPr id="76" name="Straight Connector 75"/>
          <p:cNvCxnSpPr>
            <a:stCxn id="67" idx="2"/>
            <a:endCxn id="67" idx="0"/>
          </p:cNvCxnSpPr>
          <p:nvPr/>
        </p:nvCxnSpPr>
        <p:spPr>
          <a:xfrm flipV="1">
            <a:off x="6172200" y="1446350"/>
            <a:ext cx="0" cy="4649649"/>
          </a:xfrm>
          <a:prstGeom prst="line">
            <a:avLst/>
          </a:prstGeom>
          <a:ln>
            <a:solidFill>
              <a:srgbClr val="00206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>
            <a:stCxn id="106" idx="2"/>
            <a:endCxn id="106" idx="0"/>
          </p:cNvCxnSpPr>
          <p:nvPr/>
        </p:nvCxnSpPr>
        <p:spPr>
          <a:xfrm flipV="1">
            <a:off x="7810500" y="1446350"/>
            <a:ext cx="0" cy="4649649"/>
          </a:xfrm>
          <a:prstGeom prst="line">
            <a:avLst/>
          </a:prstGeom>
          <a:ln>
            <a:solidFill>
              <a:srgbClr val="00206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Rectangle 103"/>
          <p:cNvSpPr/>
          <p:nvPr/>
        </p:nvSpPr>
        <p:spPr>
          <a:xfrm>
            <a:off x="3657600" y="1446350"/>
            <a:ext cx="1752600" cy="4649649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cxnSp>
        <p:nvCxnSpPr>
          <p:cNvPr id="105" name="Straight Connector 104"/>
          <p:cNvCxnSpPr>
            <a:stCxn id="104" idx="2"/>
            <a:endCxn id="104" idx="0"/>
          </p:cNvCxnSpPr>
          <p:nvPr/>
        </p:nvCxnSpPr>
        <p:spPr>
          <a:xfrm flipV="1">
            <a:off x="4533900" y="1446350"/>
            <a:ext cx="0" cy="4649649"/>
          </a:xfrm>
          <a:prstGeom prst="line">
            <a:avLst/>
          </a:prstGeom>
          <a:ln>
            <a:solidFill>
              <a:srgbClr val="00206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Rectangle 67"/>
          <p:cNvSpPr/>
          <p:nvPr/>
        </p:nvSpPr>
        <p:spPr>
          <a:xfrm>
            <a:off x="2019300" y="1446350"/>
            <a:ext cx="1752600" cy="4649649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cxnSp>
        <p:nvCxnSpPr>
          <p:cNvPr id="75" name="Straight Connector 74"/>
          <p:cNvCxnSpPr>
            <a:stCxn id="68" idx="2"/>
            <a:endCxn id="68" idx="0"/>
          </p:cNvCxnSpPr>
          <p:nvPr/>
        </p:nvCxnSpPr>
        <p:spPr>
          <a:xfrm flipV="1">
            <a:off x="2895600" y="1446350"/>
            <a:ext cx="0" cy="4649649"/>
          </a:xfrm>
          <a:prstGeom prst="line">
            <a:avLst/>
          </a:prstGeom>
          <a:ln>
            <a:solidFill>
              <a:srgbClr val="00206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Rectangle 66"/>
          <p:cNvSpPr/>
          <p:nvPr/>
        </p:nvSpPr>
        <p:spPr>
          <a:xfrm>
            <a:off x="5295900" y="1446350"/>
            <a:ext cx="1752600" cy="4649649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Custom Gant Chart Indicator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49042" y="1752600"/>
            <a:ext cx="842108" cy="4572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1200" dirty="0" smtClean="0"/>
              <a:t>Plan</a:t>
            </a:r>
            <a:endParaRPr lang="en-US" sz="1200" dirty="0"/>
          </a:p>
        </p:txBody>
      </p:sp>
      <p:sp>
        <p:nvSpPr>
          <p:cNvPr id="86" name="TextBox 85"/>
          <p:cNvSpPr txBox="1"/>
          <p:nvPr/>
        </p:nvSpPr>
        <p:spPr>
          <a:xfrm>
            <a:off x="1828800" y="1219200"/>
            <a:ext cx="1066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-(</a:t>
            </a:r>
            <a:r>
              <a:rPr lang="en-US" sz="1000" dirty="0" err="1" smtClean="0"/>
              <a:t>TimePeriod</a:t>
            </a:r>
            <a:r>
              <a:rPr lang="en-US" sz="1000" dirty="0" smtClean="0"/>
              <a:t>)/3</a:t>
            </a:r>
            <a:endParaRPr lang="en-US" sz="1000" dirty="0"/>
          </a:p>
        </p:txBody>
      </p:sp>
      <p:sp>
        <p:nvSpPr>
          <p:cNvPr id="88" name="TextBox 87"/>
          <p:cNvSpPr txBox="1"/>
          <p:nvPr/>
        </p:nvSpPr>
        <p:spPr>
          <a:xfrm>
            <a:off x="3276600" y="1219200"/>
            <a:ext cx="13144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Current/Report Date</a:t>
            </a:r>
            <a:endParaRPr lang="en-US" sz="1000" dirty="0"/>
          </a:p>
        </p:txBody>
      </p:sp>
      <p:sp>
        <p:nvSpPr>
          <p:cNvPr id="89" name="TextBox 88"/>
          <p:cNvSpPr txBox="1"/>
          <p:nvPr/>
        </p:nvSpPr>
        <p:spPr>
          <a:xfrm>
            <a:off x="8229600" y="1219200"/>
            <a:ext cx="914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err="1" smtClean="0"/>
              <a:t>TimePeriod</a:t>
            </a:r>
            <a:endParaRPr lang="en-US" sz="1000" dirty="0"/>
          </a:p>
        </p:txBody>
      </p:sp>
      <p:sp>
        <p:nvSpPr>
          <p:cNvPr id="108" name="TextBox 107"/>
          <p:cNvSpPr txBox="1"/>
          <p:nvPr/>
        </p:nvSpPr>
        <p:spPr>
          <a:xfrm>
            <a:off x="4933949" y="1234440"/>
            <a:ext cx="914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err="1" smtClean="0"/>
              <a:t>TimePeriod</a:t>
            </a:r>
            <a:r>
              <a:rPr lang="en-US" sz="1000" dirty="0" smtClean="0"/>
              <a:t>/3</a:t>
            </a:r>
            <a:endParaRPr lang="en-US" sz="1000" dirty="0"/>
          </a:p>
        </p:txBody>
      </p:sp>
      <p:sp>
        <p:nvSpPr>
          <p:cNvPr id="109" name="TextBox 108"/>
          <p:cNvSpPr txBox="1"/>
          <p:nvPr/>
        </p:nvSpPr>
        <p:spPr>
          <a:xfrm>
            <a:off x="6553200" y="1234440"/>
            <a:ext cx="1066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err="1" smtClean="0"/>
              <a:t>TimePeriod</a:t>
            </a:r>
            <a:r>
              <a:rPr lang="en-US" sz="1000" dirty="0" smtClean="0"/>
              <a:t>*2/3</a:t>
            </a:r>
            <a:endParaRPr lang="en-US" sz="1000" dirty="0"/>
          </a:p>
        </p:txBody>
      </p:sp>
      <p:sp>
        <p:nvSpPr>
          <p:cNvPr id="113" name="TextBox 112"/>
          <p:cNvSpPr txBox="1"/>
          <p:nvPr/>
        </p:nvSpPr>
        <p:spPr>
          <a:xfrm>
            <a:off x="361282" y="1461425"/>
            <a:ext cx="16389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Baseline = Plan</a:t>
            </a:r>
            <a:endParaRPr lang="en-US" sz="1200" dirty="0"/>
          </a:p>
        </p:txBody>
      </p:sp>
      <p:sp>
        <p:nvSpPr>
          <p:cNvPr id="69" name="Rectangle 68"/>
          <p:cNvSpPr/>
          <p:nvPr/>
        </p:nvSpPr>
        <p:spPr>
          <a:xfrm>
            <a:off x="4549040" y="1461425"/>
            <a:ext cx="842109" cy="249579"/>
          </a:xfrm>
          <a:prstGeom prst="rect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smtClean="0">
                <a:solidFill>
                  <a:schemeClr val="tx1"/>
                </a:solidFill>
              </a:rPr>
              <a:t>Baseline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3101242" y="2514600"/>
            <a:ext cx="842108" cy="4572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1200" dirty="0" smtClean="0"/>
              <a:t>Plan</a:t>
            </a:r>
            <a:endParaRPr lang="en-US" sz="1200" dirty="0"/>
          </a:p>
        </p:txBody>
      </p:sp>
      <p:sp>
        <p:nvSpPr>
          <p:cNvPr id="83" name="TextBox 82"/>
          <p:cNvSpPr txBox="1"/>
          <p:nvPr/>
        </p:nvSpPr>
        <p:spPr>
          <a:xfrm>
            <a:off x="361282" y="2223425"/>
            <a:ext cx="16389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Baseline = Plan, Start in Past and % = 0</a:t>
            </a:r>
            <a:endParaRPr lang="en-US" sz="1200" dirty="0"/>
          </a:p>
        </p:txBody>
      </p:sp>
      <p:sp>
        <p:nvSpPr>
          <p:cNvPr id="84" name="Rectangle 83"/>
          <p:cNvSpPr/>
          <p:nvPr/>
        </p:nvSpPr>
        <p:spPr>
          <a:xfrm>
            <a:off x="3101240" y="2223425"/>
            <a:ext cx="842109" cy="249579"/>
          </a:xfrm>
          <a:prstGeom prst="rect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smtClean="0">
                <a:solidFill>
                  <a:schemeClr val="tx1"/>
                </a:solidFill>
              </a:rPr>
              <a:t>Baseline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118" name="Straight Connector 117"/>
          <p:cNvCxnSpPr/>
          <p:nvPr/>
        </p:nvCxnSpPr>
        <p:spPr>
          <a:xfrm>
            <a:off x="3771900" y="1446350"/>
            <a:ext cx="0" cy="4501116"/>
          </a:xfrm>
          <a:prstGeom prst="line">
            <a:avLst/>
          </a:prstGeom>
          <a:ln w="3810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Rectangle 84"/>
          <p:cNvSpPr/>
          <p:nvPr/>
        </p:nvSpPr>
        <p:spPr>
          <a:xfrm>
            <a:off x="2362200" y="3352800"/>
            <a:ext cx="914401" cy="4572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1200" dirty="0" smtClean="0"/>
              <a:t>Plan</a:t>
            </a:r>
            <a:endParaRPr lang="en-US" sz="1200" dirty="0"/>
          </a:p>
        </p:txBody>
      </p:sp>
      <p:sp>
        <p:nvSpPr>
          <p:cNvPr id="87" name="TextBox 86"/>
          <p:cNvSpPr txBox="1"/>
          <p:nvPr/>
        </p:nvSpPr>
        <p:spPr>
          <a:xfrm>
            <a:off x="361282" y="3061625"/>
            <a:ext cx="16389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Baseline = Plan, Finish in Past and % = 0</a:t>
            </a:r>
            <a:endParaRPr lang="en-US" sz="1200" dirty="0"/>
          </a:p>
        </p:txBody>
      </p:sp>
      <p:sp>
        <p:nvSpPr>
          <p:cNvPr id="90" name="Rectangle 89"/>
          <p:cNvSpPr/>
          <p:nvPr/>
        </p:nvSpPr>
        <p:spPr>
          <a:xfrm>
            <a:off x="2362199" y="3061625"/>
            <a:ext cx="914402" cy="249579"/>
          </a:xfrm>
          <a:prstGeom prst="rect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smtClean="0">
                <a:solidFill>
                  <a:schemeClr val="tx1"/>
                </a:solidFill>
              </a:rPr>
              <a:t>Baseline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2000919" y="4191000"/>
            <a:ext cx="1100323" cy="4572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1200" dirty="0" smtClean="0"/>
              <a:t>Plan</a:t>
            </a:r>
            <a:endParaRPr lang="en-US" sz="1200" dirty="0"/>
          </a:p>
        </p:txBody>
      </p:sp>
      <p:sp>
        <p:nvSpPr>
          <p:cNvPr id="92" name="TextBox 91"/>
          <p:cNvSpPr txBox="1"/>
          <p:nvPr/>
        </p:nvSpPr>
        <p:spPr>
          <a:xfrm>
            <a:off x="381000" y="3899825"/>
            <a:ext cx="16389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Baseline = Plan, Finish in Past and % &gt; 0</a:t>
            </a:r>
            <a:endParaRPr lang="en-US" sz="1200" dirty="0"/>
          </a:p>
        </p:txBody>
      </p:sp>
      <p:sp>
        <p:nvSpPr>
          <p:cNvPr id="93" name="Rectangle 92"/>
          <p:cNvSpPr/>
          <p:nvPr/>
        </p:nvSpPr>
        <p:spPr>
          <a:xfrm>
            <a:off x="2000918" y="3899825"/>
            <a:ext cx="1100324" cy="249579"/>
          </a:xfrm>
          <a:prstGeom prst="rect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smtClean="0">
                <a:solidFill>
                  <a:schemeClr val="tx1"/>
                </a:solidFill>
              </a:rPr>
              <a:t>Baseline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97" name="Rectangle 96"/>
          <p:cNvSpPr/>
          <p:nvPr/>
        </p:nvSpPr>
        <p:spPr>
          <a:xfrm>
            <a:off x="2006253" y="4201589"/>
            <a:ext cx="884050" cy="234683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smtClean="0"/>
              <a:t>Complete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0150891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Rectangle 105"/>
          <p:cNvSpPr/>
          <p:nvPr/>
        </p:nvSpPr>
        <p:spPr>
          <a:xfrm>
            <a:off x="6934200" y="1446350"/>
            <a:ext cx="1752600" cy="4649649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cxnSp>
        <p:nvCxnSpPr>
          <p:cNvPr id="76" name="Straight Connector 75"/>
          <p:cNvCxnSpPr>
            <a:stCxn id="67" idx="2"/>
            <a:endCxn id="67" idx="0"/>
          </p:cNvCxnSpPr>
          <p:nvPr/>
        </p:nvCxnSpPr>
        <p:spPr>
          <a:xfrm flipV="1">
            <a:off x="6172200" y="1446350"/>
            <a:ext cx="0" cy="4649649"/>
          </a:xfrm>
          <a:prstGeom prst="line">
            <a:avLst/>
          </a:prstGeom>
          <a:ln>
            <a:solidFill>
              <a:srgbClr val="00206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>
            <a:stCxn id="106" idx="2"/>
            <a:endCxn id="106" idx="0"/>
          </p:cNvCxnSpPr>
          <p:nvPr/>
        </p:nvCxnSpPr>
        <p:spPr>
          <a:xfrm flipV="1">
            <a:off x="7810500" y="1446350"/>
            <a:ext cx="0" cy="4649649"/>
          </a:xfrm>
          <a:prstGeom prst="line">
            <a:avLst/>
          </a:prstGeom>
          <a:ln>
            <a:solidFill>
              <a:srgbClr val="00206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Rectangle 103"/>
          <p:cNvSpPr/>
          <p:nvPr/>
        </p:nvSpPr>
        <p:spPr>
          <a:xfrm>
            <a:off x="3657600" y="1446350"/>
            <a:ext cx="1752600" cy="4649649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cxnSp>
        <p:nvCxnSpPr>
          <p:cNvPr id="105" name="Straight Connector 104"/>
          <p:cNvCxnSpPr>
            <a:stCxn id="104" idx="2"/>
            <a:endCxn id="104" idx="0"/>
          </p:cNvCxnSpPr>
          <p:nvPr/>
        </p:nvCxnSpPr>
        <p:spPr>
          <a:xfrm flipV="1">
            <a:off x="4533900" y="1446350"/>
            <a:ext cx="0" cy="4649649"/>
          </a:xfrm>
          <a:prstGeom prst="line">
            <a:avLst/>
          </a:prstGeom>
          <a:ln>
            <a:solidFill>
              <a:srgbClr val="00206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Rectangle 67"/>
          <p:cNvSpPr/>
          <p:nvPr/>
        </p:nvSpPr>
        <p:spPr>
          <a:xfrm>
            <a:off x="2019300" y="1446350"/>
            <a:ext cx="1752600" cy="4649649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cxnSp>
        <p:nvCxnSpPr>
          <p:cNvPr id="75" name="Straight Connector 74"/>
          <p:cNvCxnSpPr>
            <a:stCxn id="68" idx="2"/>
            <a:endCxn id="68" idx="0"/>
          </p:cNvCxnSpPr>
          <p:nvPr/>
        </p:nvCxnSpPr>
        <p:spPr>
          <a:xfrm flipV="1">
            <a:off x="2895600" y="1446350"/>
            <a:ext cx="0" cy="4649649"/>
          </a:xfrm>
          <a:prstGeom prst="line">
            <a:avLst/>
          </a:prstGeom>
          <a:ln>
            <a:solidFill>
              <a:srgbClr val="00206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Rectangle 66"/>
          <p:cNvSpPr/>
          <p:nvPr/>
        </p:nvSpPr>
        <p:spPr>
          <a:xfrm>
            <a:off x="5295900" y="1446350"/>
            <a:ext cx="1752600" cy="4649649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Custom Gant Chart Indicator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886200" y="1752600"/>
            <a:ext cx="1047081" cy="4572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1200" dirty="0" smtClean="0"/>
              <a:t>Plan</a:t>
            </a:r>
            <a:endParaRPr lang="en-US" sz="1200" dirty="0"/>
          </a:p>
        </p:txBody>
      </p:sp>
      <p:sp>
        <p:nvSpPr>
          <p:cNvPr id="86" name="TextBox 85"/>
          <p:cNvSpPr txBox="1"/>
          <p:nvPr/>
        </p:nvSpPr>
        <p:spPr>
          <a:xfrm>
            <a:off x="1828800" y="1219200"/>
            <a:ext cx="1066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-(</a:t>
            </a:r>
            <a:r>
              <a:rPr lang="en-US" sz="1000" dirty="0" err="1" smtClean="0"/>
              <a:t>TimePeriod</a:t>
            </a:r>
            <a:r>
              <a:rPr lang="en-US" sz="1000" dirty="0" smtClean="0"/>
              <a:t>)/3</a:t>
            </a:r>
            <a:endParaRPr lang="en-US" sz="1000" dirty="0"/>
          </a:p>
        </p:txBody>
      </p:sp>
      <p:sp>
        <p:nvSpPr>
          <p:cNvPr id="88" name="TextBox 87"/>
          <p:cNvSpPr txBox="1"/>
          <p:nvPr/>
        </p:nvSpPr>
        <p:spPr>
          <a:xfrm>
            <a:off x="3276600" y="1219200"/>
            <a:ext cx="13144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Current/Report Date</a:t>
            </a:r>
            <a:endParaRPr lang="en-US" sz="1000" dirty="0"/>
          </a:p>
        </p:txBody>
      </p:sp>
      <p:sp>
        <p:nvSpPr>
          <p:cNvPr id="89" name="TextBox 88"/>
          <p:cNvSpPr txBox="1"/>
          <p:nvPr/>
        </p:nvSpPr>
        <p:spPr>
          <a:xfrm>
            <a:off x="8229600" y="1219200"/>
            <a:ext cx="914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err="1" smtClean="0"/>
              <a:t>TimePeriod</a:t>
            </a:r>
            <a:endParaRPr lang="en-US" sz="1000" dirty="0"/>
          </a:p>
        </p:txBody>
      </p:sp>
      <p:sp>
        <p:nvSpPr>
          <p:cNvPr id="108" name="TextBox 107"/>
          <p:cNvSpPr txBox="1"/>
          <p:nvPr/>
        </p:nvSpPr>
        <p:spPr>
          <a:xfrm>
            <a:off x="4933949" y="1234440"/>
            <a:ext cx="914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err="1" smtClean="0"/>
              <a:t>TimePeriod</a:t>
            </a:r>
            <a:r>
              <a:rPr lang="en-US" sz="1000" dirty="0" smtClean="0"/>
              <a:t>/3</a:t>
            </a:r>
            <a:endParaRPr lang="en-US" sz="1000" dirty="0"/>
          </a:p>
        </p:txBody>
      </p:sp>
      <p:sp>
        <p:nvSpPr>
          <p:cNvPr id="109" name="TextBox 108"/>
          <p:cNvSpPr txBox="1"/>
          <p:nvPr/>
        </p:nvSpPr>
        <p:spPr>
          <a:xfrm>
            <a:off x="6553200" y="1234440"/>
            <a:ext cx="1066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err="1" smtClean="0"/>
              <a:t>TimePeriod</a:t>
            </a:r>
            <a:r>
              <a:rPr lang="en-US" sz="1000" dirty="0" smtClean="0"/>
              <a:t>*2/3</a:t>
            </a:r>
            <a:endParaRPr lang="en-US" sz="1000" dirty="0"/>
          </a:p>
        </p:txBody>
      </p:sp>
      <p:sp>
        <p:nvSpPr>
          <p:cNvPr id="113" name="TextBox 112"/>
          <p:cNvSpPr txBox="1"/>
          <p:nvPr/>
        </p:nvSpPr>
        <p:spPr>
          <a:xfrm>
            <a:off x="361282" y="1595735"/>
            <a:ext cx="16389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Baseline is in future Plan is </a:t>
            </a:r>
            <a:r>
              <a:rPr lang="en-US" sz="1200" smtClean="0"/>
              <a:t>in future</a:t>
            </a:r>
            <a:endParaRPr lang="en-US" sz="1200" dirty="0" smtClean="0"/>
          </a:p>
        </p:txBody>
      </p:sp>
      <p:sp>
        <p:nvSpPr>
          <p:cNvPr id="69" name="Rectangle 68"/>
          <p:cNvSpPr/>
          <p:nvPr/>
        </p:nvSpPr>
        <p:spPr>
          <a:xfrm>
            <a:off x="4648200" y="1461425"/>
            <a:ext cx="1047081" cy="249579"/>
          </a:xfrm>
          <a:prstGeom prst="rect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smtClean="0">
                <a:solidFill>
                  <a:schemeClr val="tx1"/>
                </a:solidFill>
              </a:rPr>
              <a:t>Baseline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2860159" y="2438400"/>
            <a:ext cx="1047081" cy="4572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1200" dirty="0" smtClean="0"/>
              <a:t>Plan</a:t>
            </a:r>
            <a:endParaRPr lang="en-US" sz="1200" dirty="0"/>
          </a:p>
        </p:txBody>
      </p:sp>
      <p:sp>
        <p:nvSpPr>
          <p:cNvPr id="83" name="TextBox 82"/>
          <p:cNvSpPr txBox="1"/>
          <p:nvPr/>
        </p:nvSpPr>
        <p:spPr>
          <a:xfrm>
            <a:off x="361282" y="2357735"/>
            <a:ext cx="16389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Baseline is in future </a:t>
            </a:r>
            <a:r>
              <a:rPr lang="en-US" sz="1200" dirty="0" smtClean="0"/>
              <a:t>Start in Past and % = 0</a:t>
            </a:r>
            <a:endParaRPr lang="en-US" sz="1200" dirty="0"/>
          </a:p>
        </p:txBody>
      </p:sp>
      <p:sp>
        <p:nvSpPr>
          <p:cNvPr id="84" name="Rectangle 83"/>
          <p:cNvSpPr/>
          <p:nvPr/>
        </p:nvSpPr>
        <p:spPr>
          <a:xfrm>
            <a:off x="4038600" y="2223425"/>
            <a:ext cx="1047081" cy="249579"/>
          </a:xfrm>
          <a:prstGeom prst="rect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smtClean="0">
                <a:solidFill>
                  <a:schemeClr val="tx1"/>
                </a:solidFill>
              </a:rPr>
              <a:t>Baseline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2610519" y="4267200"/>
            <a:ext cx="1047081" cy="4572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1200" dirty="0" smtClean="0"/>
              <a:t>Plan</a:t>
            </a:r>
            <a:endParaRPr lang="en-US" sz="1200" dirty="0"/>
          </a:p>
        </p:txBody>
      </p:sp>
      <p:sp>
        <p:nvSpPr>
          <p:cNvPr id="87" name="TextBox 86"/>
          <p:cNvSpPr txBox="1"/>
          <p:nvPr/>
        </p:nvSpPr>
        <p:spPr>
          <a:xfrm>
            <a:off x="361282" y="4110335"/>
            <a:ext cx="16389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Baseline is in future</a:t>
            </a:r>
          </a:p>
          <a:p>
            <a:r>
              <a:rPr lang="en-US" sz="1200" dirty="0" smtClean="0"/>
              <a:t>Finish in Past and % = 0</a:t>
            </a:r>
            <a:endParaRPr lang="en-US" sz="1200" dirty="0"/>
          </a:p>
        </p:txBody>
      </p:sp>
      <p:sp>
        <p:nvSpPr>
          <p:cNvPr id="90" name="Rectangle 89"/>
          <p:cNvSpPr/>
          <p:nvPr/>
        </p:nvSpPr>
        <p:spPr>
          <a:xfrm>
            <a:off x="3962400" y="3976025"/>
            <a:ext cx="1047081" cy="249579"/>
          </a:xfrm>
          <a:prstGeom prst="rect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smtClean="0">
                <a:solidFill>
                  <a:schemeClr val="tx1"/>
                </a:solidFill>
              </a:rPr>
              <a:t>Baseline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2610519" y="5105400"/>
            <a:ext cx="1047081" cy="4572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1200" dirty="0" smtClean="0"/>
              <a:t>Plan</a:t>
            </a:r>
            <a:endParaRPr lang="en-US" sz="1200" dirty="0"/>
          </a:p>
        </p:txBody>
      </p:sp>
      <p:sp>
        <p:nvSpPr>
          <p:cNvPr id="92" name="TextBox 91"/>
          <p:cNvSpPr txBox="1"/>
          <p:nvPr/>
        </p:nvSpPr>
        <p:spPr>
          <a:xfrm>
            <a:off x="381000" y="4948535"/>
            <a:ext cx="16389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Baseline is in Future, </a:t>
            </a:r>
          </a:p>
          <a:p>
            <a:r>
              <a:rPr lang="en-US" sz="1200" dirty="0" smtClean="0"/>
              <a:t>Finish in Past and % &gt; 0</a:t>
            </a:r>
            <a:endParaRPr lang="en-US" sz="1200" dirty="0"/>
          </a:p>
        </p:txBody>
      </p:sp>
      <p:sp>
        <p:nvSpPr>
          <p:cNvPr id="93" name="Rectangle 92"/>
          <p:cNvSpPr/>
          <p:nvPr/>
        </p:nvSpPr>
        <p:spPr>
          <a:xfrm>
            <a:off x="3962400" y="4814225"/>
            <a:ext cx="1047081" cy="249579"/>
          </a:xfrm>
          <a:prstGeom prst="rect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smtClean="0">
                <a:solidFill>
                  <a:schemeClr val="tx1"/>
                </a:solidFill>
              </a:rPr>
              <a:t>Baseline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97" name="Rectangle 96"/>
          <p:cNvSpPr/>
          <p:nvPr/>
        </p:nvSpPr>
        <p:spPr>
          <a:xfrm>
            <a:off x="2615853" y="5115989"/>
            <a:ext cx="853906" cy="234683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smtClean="0"/>
              <a:t>Complete</a:t>
            </a:r>
            <a:endParaRPr lang="en-US" sz="1200" dirty="0"/>
          </a:p>
        </p:txBody>
      </p:sp>
      <p:sp>
        <p:nvSpPr>
          <p:cNvPr id="45" name="Rectangle 44"/>
          <p:cNvSpPr/>
          <p:nvPr/>
        </p:nvSpPr>
        <p:spPr>
          <a:xfrm>
            <a:off x="2879878" y="3276600"/>
            <a:ext cx="1047081" cy="4572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1200" dirty="0" smtClean="0"/>
              <a:t>Plan</a:t>
            </a:r>
            <a:endParaRPr lang="en-US" sz="1200" dirty="0"/>
          </a:p>
        </p:txBody>
      </p:sp>
      <p:sp>
        <p:nvSpPr>
          <p:cNvPr id="46" name="TextBox 45"/>
          <p:cNvSpPr txBox="1"/>
          <p:nvPr/>
        </p:nvSpPr>
        <p:spPr>
          <a:xfrm>
            <a:off x="381001" y="3119735"/>
            <a:ext cx="16389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Baseline Start </a:t>
            </a:r>
            <a:r>
              <a:rPr lang="en-US" sz="1200" dirty="0"/>
              <a:t>is </a:t>
            </a:r>
            <a:r>
              <a:rPr lang="en-US" sz="1200" dirty="0" smtClean="0"/>
              <a:t>in Past Start in Past and % = 0</a:t>
            </a:r>
            <a:endParaRPr lang="en-US" sz="1200" dirty="0"/>
          </a:p>
        </p:txBody>
      </p:sp>
      <p:sp>
        <p:nvSpPr>
          <p:cNvPr id="47" name="Rectangle 46"/>
          <p:cNvSpPr/>
          <p:nvPr/>
        </p:nvSpPr>
        <p:spPr>
          <a:xfrm>
            <a:off x="3276600" y="2985425"/>
            <a:ext cx="1047081" cy="249579"/>
          </a:xfrm>
          <a:prstGeom prst="rect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smtClean="0">
                <a:solidFill>
                  <a:schemeClr val="tx1"/>
                </a:solidFill>
              </a:rPr>
              <a:t>Baseline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118" name="Straight Connector 117"/>
          <p:cNvCxnSpPr/>
          <p:nvPr/>
        </p:nvCxnSpPr>
        <p:spPr>
          <a:xfrm>
            <a:off x="3771900" y="1446350"/>
            <a:ext cx="0" cy="4501116"/>
          </a:xfrm>
          <a:prstGeom prst="line">
            <a:avLst/>
          </a:prstGeom>
          <a:ln w="3810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19919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Rectangle 105"/>
          <p:cNvSpPr/>
          <p:nvPr/>
        </p:nvSpPr>
        <p:spPr>
          <a:xfrm>
            <a:off x="6934200" y="1446350"/>
            <a:ext cx="1752600" cy="4649649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cxnSp>
        <p:nvCxnSpPr>
          <p:cNvPr id="76" name="Straight Connector 75"/>
          <p:cNvCxnSpPr>
            <a:stCxn id="67" idx="2"/>
            <a:endCxn id="67" idx="0"/>
          </p:cNvCxnSpPr>
          <p:nvPr/>
        </p:nvCxnSpPr>
        <p:spPr>
          <a:xfrm flipV="1">
            <a:off x="6172200" y="1446350"/>
            <a:ext cx="0" cy="4649649"/>
          </a:xfrm>
          <a:prstGeom prst="line">
            <a:avLst/>
          </a:prstGeom>
          <a:ln>
            <a:solidFill>
              <a:srgbClr val="00206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>
            <a:stCxn id="106" idx="2"/>
            <a:endCxn id="106" idx="0"/>
          </p:cNvCxnSpPr>
          <p:nvPr/>
        </p:nvCxnSpPr>
        <p:spPr>
          <a:xfrm flipV="1">
            <a:off x="7810500" y="1446350"/>
            <a:ext cx="0" cy="4649649"/>
          </a:xfrm>
          <a:prstGeom prst="line">
            <a:avLst/>
          </a:prstGeom>
          <a:ln>
            <a:solidFill>
              <a:srgbClr val="00206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Rectangle 103"/>
          <p:cNvSpPr/>
          <p:nvPr/>
        </p:nvSpPr>
        <p:spPr>
          <a:xfrm>
            <a:off x="3657600" y="1446350"/>
            <a:ext cx="1752600" cy="4649649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cxnSp>
        <p:nvCxnSpPr>
          <p:cNvPr id="105" name="Straight Connector 104"/>
          <p:cNvCxnSpPr>
            <a:stCxn id="104" idx="2"/>
            <a:endCxn id="104" idx="0"/>
          </p:cNvCxnSpPr>
          <p:nvPr/>
        </p:nvCxnSpPr>
        <p:spPr>
          <a:xfrm flipV="1">
            <a:off x="4533900" y="1446350"/>
            <a:ext cx="0" cy="4649649"/>
          </a:xfrm>
          <a:prstGeom prst="line">
            <a:avLst/>
          </a:prstGeom>
          <a:ln>
            <a:solidFill>
              <a:srgbClr val="00206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Rectangle 67"/>
          <p:cNvSpPr/>
          <p:nvPr/>
        </p:nvSpPr>
        <p:spPr>
          <a:xfrm>
            <a:off x="2019300" y="1446350"/>
            <a:ext cx="1752600" cy="4649649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cxnSp>
        <p:nvCxnSpPr>
          <p:cNvPr id="75" name="Straight Connector 74"/>
          <p:cNvCxnSpPr>
            <a:stCxn id="68" idx="2"/>
            <a:endCxn id="68" idx="0"/>
          </p:cNvCxnSpPr>
          <p:nvPr/>
        </p:nvCxnSpPr>
        <p:spPr>
          <a:xfrm flipV="1">
            <a:off x="2895600" y="1446350"/>
            <a:ext cx="0" cy="4649649"/>
          </a:xfrm>
          <a:prstGeom prst="line">
            <a:avLst/>
          </a:prstGeom>
          <a:ln>
            <a:solidFill>
              <a:srgbClr val="00206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Rectangle 66"/>
          <p:cNvSpPr/>
          <p:nvPr/>
        </p:nvSpPr>
        <p:spPr>
          <a:xfrm>
            <a:off x="5295900" y="1446350"/>
            <a:ext cx="1752600" cy="4649649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Custom Gant Chart Indicator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783541" y="1752600"/>
            <a:ext cx="1064141" cy="4572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1200" dirty="0" smtClean="0"/>
              <a:t>Plan</a:t>
            </a:r>
            <a:endParaRPr lang="en-US" sz="1200" dirty="0"/>
          </a:p>
        </p:txBody>
      </p:sp>
      <p:sp>
        <p:nvSpPr>
          <p:cNvPr id="86" name="TextBox 85"/>
          <p:cNvSpPr txBox="1"/>
          <p:nvPr/>
        </p:nvSpPr>
        <p:spPr>
          <a:xfrm>
            <a:off x="1828800" y="1219200"/>
            <a:ext cx="1066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-(</a:t>
            </a:r>
            <a:r>
              <a:rPr lang="en-US" sz="1000" dirty="0" err="1" smtClean="0"/>
              <a:t>TimePeriod</a:t>
            </a:r>
            <a:r>
              <a:rPr lang="en-US" sz="1000" dirty="0" smtClean="0"/>
              <a:t>)/3</a:t>
            </a:r>
            <a:endParaRPr lang="en-US" sz="1000" dirty="0"/>
          </a:p>
        </p:txBody>
      </p:sp>
      <p:sp>
        <p:nvSpPr>
          <p:cNvPr id="88" name="TextBox 87"/>
          <p:cNvSpPr txBox="1"/>
          <p:nvPr/>
        </p:nvSpPr>
        <p:spPr>
          <a:xfrm>
            <a:off x="3276600" y="1219200"/>
            <a:ext cx="13144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Current/Report Date</a:t>
            </a:r>
            <a:endParaRPr lang="en-US" sz="1000" dirty="0"/>
          </a:p>
        </p:txBody>
      </p:sp>
      <p:sp>
        <p:nvSpPr>
          <p:cNvPr id="89" name="TextBox 88"/>
          <p:cNvSpPr txBox="1"/>
          <p:nvPr/>
        </p:nvSpPr>
        <p:spPr>
          <a:xfrm>
            <a:off x="8229600" y="1219200"/>
            <a:ext cx="914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err="1" smtClean="0"/>
              <a:t>TimePeriod</a:t>
            </a:r>
            <a:endParaRPr lang="en-US" sz="1000" dirty="0"/>
          </a:p>
        </p:txBody>
      </p:sp>
      <p:sp>
        <p:nvSpPr>
          <p:cNvPr id="108" name="TextBox 107"/>
          <p:cNvSpPr txBox="1"/>
          <p:nvPr/>
        </p:nvSpPr>
        <p:spPr>
          <a:xfrm>
            <a:off x="4933949" y="1234440"/>
            <a:ext cx="914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err="1" smtClean="0"/>
              <a:t>TimePeriod</a:t>
            </a:r>
            <a:r>
              <a:rPr lang="en-US" sz="1000" dirty="0" smtClean="0"/>
              <a:t>/3</a:t>
            </a:r>
            <a:endParaRPr lang="en-US" sz="1000" dirty="0"/>
          </a:p>
        </p:txBody>
      </p:sp>
      <p:sp>
        <p:nvSpPr>
          <p:cNvPr id="109" name="TextBox 108"/>
          <p:cNvSpPr txBox="1"/>
          <p:nvPr/>
        </p:nvSpPr>
        <p:spPr>
          <a:xfrm>
            <a:off x="6553200" y="1234440"/>
            <a:ext cx="1066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err="1" smtClean="0"/>
              <a:t>TimePeriod</a:t>
            </a:r>
            <a:r>
              <a:rPr lang="en-US" sz="1000" dirty="0" smtClean="0"/>
              <a:t>*2/3</a:t>
            </a:r>
            <a:endParaRPr lang="en-US" sz="1000" dirty="0"/>
          </a:p>
        </p:txBody>
      </p:sp>
      <p:sp>
        <p:nvSpPr>
          <p:cNvPr id="113" name="TextBox 112"/>
          <p:cNvSpPr txBox="1"/>
          <p:nvPr/>
        </p:nvSpPr>
        <p:spPr>
          <a:xfrm>
            <a:off x="361282" y="1461425"/>
            <a:ext cx="16389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Baseline is before Plan</a:t>
            </a:r>
          </a:p>
          <a:p>
            <a:r>
              <a:rPr lang="en-US" sz="1200" dirty="0" smtClean="0"/>
              <a:t>Plan is in future</a:t>
            </a:r>
            <a:endParaRPr lang="en-US" sz="1200" dirty="0"/>
          </a:p>
        </p:txBody>
      </p:sp>
      <p:sp>
        <p:nvSpPr>
          <p:cNvPr id="69" name="Rectangle 68"/>
          <p:cNvSpPr/>
          <p:nvPr/>
        </p:nvSpPr>
        <p:spPr>
          <a:xfrm>
            <a:off x="3850758" y="1461425"/>
            <a:ext cx="855921" cy="249579"/>
          </a:xfrm>
          <a:prstGeom prst="rect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smtClean="0">
                <a:solidFill>
                  <a:schemeClr val="tx1"/>
                </a:solidFill>
              </a:rPr>
              <a:t>Baseline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3065964" y="3429000"/>
            <a:ext cx="936206" cy="4572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1200" dirty="0" smtClean="0"/>
              <a:t>Plan</a:t>
            </a:r>
            <a:endParaRPr lang="en-US" sz="1200" dirty="0"/>
          </a:p>
        </p:txBody>
      </p:sp>
      <p:sp>
        <p:nvSpPr>
          <p:cNvPr id="83" name="TextBox 82"/>
          <p:cNvSpPr txBox="1"/>
          <p:nvPr/>
        </p:nvSpPr>
        <p:spPr>
          <a:xfrm>
            <a:off x="361282" y="3137825"/>
            <a:ext cx="16389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Baseline is in </a:t>
            </a:r>
            <a:r>
              <a:rPr lang="en-US" sz="1200" dirty="0" smtClean="0"/>
              <a:t>Past</a:t>
            </a:r>
          </a:p>
          <a:p>
            <a:r>
              <a:rPr lang="en-US" sz="1200" dirty="0" smtClean="0"/>
              <a:t>Start in Past and % = 0</a:t>
            </a:r>
            <a:endParaRPr lang="en-US" sz="1200" dirty="0"/>
          </a:p>
        </p:txBody>
      </p:sp>
      <p:sp>
        <p:nvSpPr>
          <p:cNvPr id="84" name="Rectangle 83"/>
          <p:cNvSpPr/>
          <p:nvPr/>
        </p:nvSpPr>
        <p:spPr>
          <a:xfrm>
            <a:off x="1981200" y="3137825"/>
            <a:ext cx="855921" cy="249579"/>
          </a:xfrm>
          <a:prstGeom prst="rect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smtClean="0">
                <a:solidFill>
                  <a:schemeClr val="tx1"/>
                </a:solidFill>
              </a:rPr>
              <a:t>Baseline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118" name="Straight Connector 117"/>
          <p:cNvCxnSpPr/>
          <p:nvPr/>
        </p:nvCxnSpPr>
        <p:spPr>
          <a:xfrm>
            <a:off x="3771900" y="1446350"/>
            <a:ext cx="0" cy="4501116"/>
          </a:xfrm>
          <a:prstGeom prst="line">
            <a:avLst/>
          </a:prstGeom>
          <a:ln w="3810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Rectangle 84"/>
          <p:cNvSpPr/>
          <p:nvPr/>
        </p:nvSpPr>
        <p:spPr>
          <a:xfrm>
            <a:off x="2837121" y="4267200"/>
            <a:ext cx="855921" cy="4572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1200" dirty="0" smtClean="0"/>
              <a:t>Plan</a:t>
            </a:r>
            <a:endParaRPr lang="en-US" sz="1200" dirty="0"/>
          </a:p>
        </p:txBody>
      </p:sp>
      <p:sp>
        <p:nvSpPr>
          <p:cNvPr id="87" name="TextBox 86"/>
          <p:cNvSpPr txBox="1"/>
          <p:nvPr/>
        </p:nvSpPr>
        <p:spPr>
          <a:xfrm>
            <a:off x="361282" y="3976025"/>
            <a:ext cx="16389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Baseline is before Plan</a:t>
            </a:r>
          </a:p>
          <a:p>
            <a:r>
              <a:rPr lang="en-US" sz="1200" dirty="0" smtClean="0"/>
              <a:t>Finish in Past and % = 0</a:t>
            </a:r>
            <a:endParaRPr lang="en-US" sz="1200" dirty="0"/>
          </a:p>
        </p:txBody>
      </p:sp>
      <p:sp>
        <p:nvSpPr>
          <p:cNvPr id="90" name="Rectangle 89"/>
          <p:cNvSpPr/>
          <p:nvPr/>
        </p:nvSpPr>
        <p:spPr>
          <a:xfrm>
            <a:off x="1981200" y="3976025"/>
            <a:ext cx="762000" cy="249579"/>
          </a:xfrm>
          <a:prstGeom prst="rect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smtClean="0">
                <a:solidFill>
                  <a:schemeClr val="tx1"/>
                </a:solidFill>
              </a:rPr>
              <a:t>Baseline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2743200" y="5105400"/>
            <a:ext cx="969560" cy="4572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1200" dirty="0" smtClean="0"/>
              <a:t>Plan</a:t>
            </a:r>
            <a:endParaRPr lang="en-US" sz="1200" dirty="0"/>
          </a:p>
        </p:txBody>
      </p:sp>
      <p:sp>
        <p:nvSpPr>
          <p:cNvPr id="92" name="TextBox 91"/>
          <p:cNvSpPr txBox="1"/>
          <p:nvPr/>
        </p:nvSpPr>
        <p:spPr>
          <a:xfrm>
            <a:off x="381000" y="4814225"/>
            <a:ext cx="16389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Baseline is before Plan, </a:t>
            </a:r>
          </a:p>
          <a:p>
            <a:r>
              <a:rPr lang="en-US" sz="1200" dirty="0" smtClean="0"/>
              <a:t>Finish in Past and % &gt; 0</a:t>
            </a:r>
            <a:endParaRPr lang="en-US" sz="1200" dirty="0"/>
          </a:p>
        </p:txBody>
      </p:sp>
      <p:sp>
        <p:nvSpPr>
          <p:cNvPr id="93" name="Rectangle 92"/>
          <p:cNvSpPr/>
          <p:nvPr/>
        </p:nvSpPr>
        <p:spPr>
          <a:xfrm>
            <a:off x="2021958" y="4814225"/>
            <a:ext cx="721242" cy="249579"/>
          </a:xfrm>
          <a:prstGeom prst="rect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smtClean="0">
                <a:solidFill>
                  <a:schemeClr val="tx1"/>
                </a:solidFill>
              </a:rPr>
              <a:t>Baseline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97" name="Rectangle 96"/>
          <p:cNvSpPr/>
          <p:nvPr/>
        </p:nvSpPr>
        <p:spPr>
          <a:xfrm>
            <a:off x="2743200" y="5120482"/>
            <a:ext cx="806990" cy="234683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smtClean="0"/>
              <a:t>Complete</a:t>
            </a:r>
            <a:endParaRPr lang="en-US" sz="1200" dirty="0"/>
          </a:p>
        </p:txBody>
      </p:sp>
      <p:sp>
        <p:nvSpPr>
          <p:cNvPr id="30" name="Rectangle 29"/>
          <p:cNvSpPr/>
          <p:nvPr/>
        </p:nvSpPr>
        <p:spPr>
          <a:xfrm>
            <a:off x="4803259" y="2514600"/>
            <a:ext cx="1064141" cy="4572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1200" dirty="0" smtClean="0"/>
              <a:t>Plan</a:t>
            </a:r>
            <a:endParaRPr lang="en-US" sz="1200" dirty="0"/>
          </a:p>
        </p:txBody>
      </p:sp>
      <p:sp>
        <p:nvSpPr>
          <p:cNvPr id="31" name="TextBox 30"/>
          <p:cNvSpPr txBox="1"/>
          <p:nvPr/>
        </p:nvSpPr>
        <p:spPr>
          <a:xfrm>
            <a:off x="381000" y="2223425"/>
            <a:ext cx="16389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Baseline is in past</a:t>
            </a:r>
          </a:p>
          <a:p>
            <a:r>
              <a:rPr lang="en-US" sz="1200" dirty="0" smtClean="0"/>
              <a:t>Plan is in future</a:t>
            </a:r>
            <a:endParaRPr lang="en-US" sz="1200" dirty="0"/>
          </a:p>
        </p:txBody>
      </p:sp>
      <p:sp>
        <p:nvSpPr>
          <p:cNvPr id="32" name="Rectangle 31"/>
          <p:cNvSpPr/>
          <p:nvPr/>
        </p:nvSpPr>
        <p:spPr>
          <a:xfrm>
            <a:off x="3124200" y="2223425"/>
            <a:ext cx="855921" cy="249579"/>
          </a:xfrm>
          <a:prstGeom prst="rect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smtClean="0">
                <a:solidFill>
                  <a:schemeClr val="tx1"/>
                </a:solidFill>
              </a:rPr>
              <a:t>Baseline</a:t>
            </a:r>
            <a:endParaRPr 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75243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1418</TotalTime>
  <Words>1740</Words>
  <Application>Microsoft Office PowerPoint</Application>
  <PresentationFormat>On-screen Show (4:3)</PresentationFormat>
  <Paragraphs>383</Paragraphs>
  <Slides>12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Wingdings</vt:lpstr>
      <vt:lpstr>Office Theme</vt:lpstr>
      <vt:lpstr>PowerPoint Presentation</vt:lpstr>
      <vt:lpstr>Custom Gant Chart on ACCESS VBA</vt:lpstr>
      <vt:lpstr>Custom Gant Chart on ACCESS VBA</vt:lpstr>
      <vt:lpstr>PowerPoint Presentation</vt:lpstr>
      <vt:lpstr>PowerPoint Presentation</vt:lpstr>
      <vt:lpstr>Custom Gant Chart on ACCESS VBA</vt:lpstr>
      <vt:lpstr>Custom Gant Chart Indicator</vt:lpstr>
      <vt:lpstr>Custom Gant Chart Indicator</vt:lpstr>
      <vt:lpstr>Custom Gant Chart Indicator</vt:lpstr>
      <vt:lpstr>GantGraphic</vt:lpstr>
      <vt:lpstr>Query IIF(condition,True,False) Statement</vt:lpstr>
      <vt:lpstr>Query IIF(condition,True,False) Statement</vt:lpstr>
    </vt:vector>
  </TitlesOfParts>
  <Company>NMCI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Medel, Gilbert CIV PHD NSWC, L44</dc:creator>
  <cp:lastModifiedBy>Medel, Gilbert CIV PHD NSWC, L43</cp:lastModifiedBy>
  <cp:revision>59</cp:revision>
  <dcterms:created xsi:type="dcterms:W3CDTF">2016-02-05T18:51:58Z</dcterms:created>
  <dcterms:modified xsi:type="dcterms:W3CDTF">2019-05-24T23:01:30Z</dcterms:modified>
</cp:coreProperties>
</file>